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4" r:id="rId3"/>
    <p:sldMasterId id="2147483747" r:id="rId4"/>
    <p:sldMasterId id="2147483732" r:id="rId5"/>
    <p:sldMasterId id="2147483754" r:id="rId6"/>
  </p:sldMasterIdLst>
  <p:notesMasterIdLst>
    <p:notesMasterId r:id="rId38"/>
  </p:notesMasterIdLst>
  <p:handoutMasterIdLst>
    <p:handoutMasterId r:id="rId39"/>
  </p:handoutMasterIdLst>
  <p:sldIdLst>
    <p:sldId id="256" r:id="rId7"/>
    <p:sldId id="268" r:id="rId8"/>
    <p:sldId id="269" r:id="rId9"/>
    <p:sldId id="270" r:id="rId10"/>
    <p:sldId id="272" r:id="rId11"/>
    <p:sldId id="277" r:id="rId12"/>
    <p:sldId id="271" r:id="rId13"/>
    <p:sldId id="273" r:id="rId14"/>
    <p:sldId id="278" r:id="rId15"/>
    <p:sldId id="279" r:id="rId16"/>
    <p:sldId id="280" r:id="rId17"/>
    <p:sldId id="274" r:id="rId18"/>
    <p:sldId id="281" r:id="rId19"/>
    <p:sldId id="275" r:id="rId20"/>
    <p:sldId id="298" r:id="rId21"/>
    <p:sldId id="276" r:id="rId22"/>
    <p:sldId id="284" r:id="rId23"/>
    <p:sldId id="291" r:id="rId24"/>
    <p:sldId id="285" r:id="rId25"/>
    <p:sldId id="288" r:id="rId26"/>
    <p:sldId id="292" r:id="rId27"/>
    <p:sldId id="286" r:id="rId28"/>
    <p:sldId id="287" r:id="rId29"/>
    <p:sldId id="290" r:id="rId30"/>
    <p:sldId id="293" r:id="rId31"/>
    <p:sldId id="294" r:id="rId32"/>
    <p:sldId id="300" r:id="rId33"/>
    <p:sldId id="301" r:id="rId34"/>
    <p:sldId id="297" r:id="rId35"/>
    <p:sldId id="302" r:id="rId36"/>
    <p:sldId id="283" r:id="rId37"/>
  </p:sldIdLst>
  <p:sldSz cx="12192000" cy="6858000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E0068"/>
    <a:srgbClr val="004B5A"/>
    <a:srgbClr val="66939C"/>
    <a:srgbClr val="133947"/>
    <a:srgbClr val="2400D0"/>
    <a:srgbClr val="006640"/>
    <a:srgbClr val="336F7B"/>
    <a:srgbClr val="001C22"/>
    <a:srgbClr val="4C818B"/>
    <a:srgbClr val="003C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8AF663-7EBB-624F-A341-F1E9C3D79DB5}" v="125" dt="2023-06-28T08:05:05.4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7" autoAdjust="0"/>
    <p:restoredTop sz="96337" autoAdjust="0"/>
  </p:normalViewPr>
  <p:slideViewPr>
    <p:cSldViewPr snapToGrid="0">
      <p:cViewPr varScale="1">
        <p:scale>
          <a:sx n="145" d="100"/>
          <a:sy n="145" d="100"/>
        </p:scale>
        <p:origin x="24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20232"/>
    </p:cViewPr>
  </p:sorterViewPr>
  <p:notesViewPr>
    <p:cSldViewPr snapToGrid="0" snapToObjects="1">
      <p:cViewPr varScale="1">
        <p:scale>
          <a:sx n="61" d="100"/>
          <a:sy n="61" d="100"/>
        </p:scale>
        <p:origin x="3197" y="53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 dirty="0">
              <a:latin typeface="Myriad Pro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 dirty="0">
              <a:latin typeface="Myriad Pro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Times New Roman" charset="0"/>
              </a:defRPr>
            </a:lvl1pPr>
          </a:lstStyle>
          <a:p>
            <a:endParaRPr lang="de-DE" dirty="0">
              <a:latin typeface="Myriad Pro"/>
              <a:ea typeface="Myriad Pro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Times New Roman" charset="0"/>
              </a:defRPr>
            </a:lvl1pPr>
          </a:lstStyle>
          <a:p>
            <a:fld id="{F81A8745-FCBF-4949-A264-E2C58BB1760D}" type="slidenum">
              <a:rPr lang="de-DE">
                <a:latin typeface="Myriad Pro"/>
                <a:ea typeface="Myriad Pro"/>
              </a:rPr>
              <a:pPr/>
              <a:t>‹#›</a:t>
            </a:fld>
            <a:endParaRPr lang="de-DE" dirty="0">
              <a:latin typeface="Myriad Pro"/>
              <a:ea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649770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Myriad Pro"/>
                <a:ea typeface="+mn-ea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Myriad Pro"/>
                <a:ea typeface="+mn-ea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Times New Roman" charset="0"/>
                <a:ea typeface="Myriad Pro"/>
              </a:defRPr>
            </a:lvl1pPr>
          </a:lstStyle>
          <a:p>
            <a:endParaRPr lang="de-DE" dirty="0">
              <a:latin typeface="Myriad Pro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Myriad Pro"/>
                <a:ea typeface="Myriad Pro"/>
              </a:defRPr>
            </a:lvl1pPr>
          </a:lstStyle>
          <a:p>
            <a:fld id="{9FC3EDD6-0A4A-C540-9197-893F889A87E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3419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anc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D7DC7-8861-1B4B-9C8B-B0691923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709739"/>
            <a:ext cx="10943167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26A5E-A2A9-8449-B2D4-58A824CF3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418" y="4589464"/>
            <a:ext cx="10943167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47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spect="1" noChangeArrowheads="1"/>
          </p:cNvSpPr>
          <p:nvPr userDrawn="1"/>
        </p:nvSpPr>
        <p:spPr bwMode="auto">
          <a:xfrm>
            <a:off x="0" y="711200"/>
            <a:ext cx="12192000" cy="6146800"/>
          </a:xfrm>
          <a:prstGeom prst="rect">
            <a:avLst/>
          </a:prstGeom>
          <a:solidFill>
            <a:srgbClr val="004B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/>
              <a:ea typeface="Myriad Pro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987CD-90A0-CA49-9E96-9D3939B8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908720"/>
            <a:ext cx="10943167" cy="3917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  <a:latin typeface="+mn-lt"/>
                <a:cs typeface="Cascadia Code SemiLight" panose="020B0609020000020004" pitchFamily="49" charset="0"/>
              </a:defRPr>
            </a:lvl1pPr>
          </a:lstStyle>
          <a:p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F896-C467-B345-83A3-69DA3953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418" y="6356351"/>
            <a:ext cx="811106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7C318-7F5E-3B49-8DAA-5D77610B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483" y="6356351"/>
            <a:ext cx="2832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4419" y="1432877"/>
            <a:ext cx="10943165" cy="4791075"/>
          </a:xfr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lang="en-GB" sz="1600" dirty="0">
                <a:solidFill>
                  <a:schemeClr val="bg1">
                    <a:lumMod val="95000"/>
                  </a:schemeClr>
                </a:solidFill>
                <a:latin typeface="Cascadia Code SemiLight" panose="020B0609020000020004" pitchFamily="49" charset="0"/>
                <a:ea typeface="Myriad Pro"/>
                <a:cs typeface="Cascadia Code SemiLight" panose="020B0609020000020004" pitchFamily="49" charset="0"/>
              </a:defRPr>
            </a:lvl1pPr>
          </a:lstStyle>
          <a:p>
            <a:pPr marL="304800" lvl="0" indent="-304800" algn="l" rtl="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1974850" algn="l"/>
                <a:tab pos="2873375" algn="l"/>
              </a:tabLst>
            </a:pPr>
            <a:r>
              <a:rPr lang="en-US" noProof="1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79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C3D90-AA77-0940-BE15-BA994481F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908720"/>
            <a:ext cx="10943167" cy="781968"/>
          </a:xfrm>
          <a:prstGeom prst="rect">
            <a:avLst/>
          </a:prstGeom>
        </p:spPr>
        <p:txBody>
          <a:bodyPr/>
          <a:lstStyle/>
          <a:p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DBA25-5704-0A4A-B11E-AF6C4CFA9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418" y="1825625"/>
            <a:ext cx="536998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</a:t>
            </a:r>
            <a:r>
              <a:rPr lang="de-DE" noProof="0" dirty="0" err="1"/>
              <a:t>text</a:t>
            </a:r>
            <a:r>
              <a:rPr lang="de-DE" noProof="0" dirty="0"/>
              <a:t> </a:t>
            </a:r>
            <a:r>
              <a:rPr lang="de-DE" noProof="0" dirty="0" err="1"/>
              <a:t>styles</a:t>
            </a:r>
            <a:endParaRPr lang="de-DE" noProof="0" dirty="0"/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671F6-9841-D942-A01A-030E3A28E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36998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</a:t>
            </a:r>
            <a:r>
              <a:rPr lang="de-DE" noProof="0" dirty="0" err="1"/>
              <a:t>text</a:t>
            </a:r>
            <a:r>
              <a:rPr lang="de-DE" noProof="0" dirty="0"/>
              <a:t> </a:t>
            </a:r>
            <a:r>
              <a:rPr lang="de-DE" noProof="0" dirty="0" err="1"/>
              <a:t>styles</a:t>
            </a:r>
            <a:endParaRPr lang="de-DE" noProof="0" dirty="0"/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16D90-6E66-7D46-9C3F-044A4380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418" y="6356351"/>
            <a:ext cx="811106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A376B-BC4C-234D-8078-8A0D9DF0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483" y="6356351"/>
            <a:ext cx="283210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70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DAD2-C1E0-EA4E-B474-E7A130660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908720"/>
            <a:ext cx="10943167" cy="781968"/>
          </a:xfrm>
          <a:prstGeom prst="rect">
            <a:avLst/>
          </a:prstGeom>
        </p:spPr>
        <p:txBody>
          <a:bodyPr/>
          <a:lstStyle/>
          <a:p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AF511-B488-CF42-BE26-81DEAB5F0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419" y="1681163"/>
            <a:ext cx="53742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</a:t>
            </a:r>
            <a:r>
              <a:rPr lang="de-DE" noProof="0" dirty="0" err="1"/>
              <a:t>text</a:t>
            </a:r>
            <a:r>
              <a:rPr lang="de-DE" noProof="0" dirty="0"/>
              <a:t> </a:t>
            </a:r>
            <a:r>
              <a:rPr lang="de-DE" noProof="0" dirty="0" err="1"/>
              <a:t>styles</a:t>
            </a:r>
            <a:endParaRPr lang="de-DE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166C6-0C90-C447-83A8-303CD33BA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419" y="2505075"/>
            <a:ext cx="53742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</a:t>
            </a:r>
            <a:r>
              <a:rPr lang="de-DE" noProof="0" dirty="0" err="1"/>
              <a:t>text</a:t>
            </a:r>
            <a:r>
              <a:rPr lang="de-DE" noProof="0" dirty="0"/>
              <a:t> </a:t>
            </a:r>
            <a:r>
              <a:rPr lang="de-DE" noProof="0" dirty="0" err="1"/>
              <a:t>styles</a:t>
            </a:r>
            <a:endParaRPr lang="de-DE" noProof="0" dirty="0"/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DCFDA4-387A-0245-99D5-ABAAB713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9538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</a:t>
            </a:r>
            <a:r>
              <a:rPr lang="de-DE" noProof="0" dirty="0" err="1"/>
              <a:t>text</a:t>
            </a:r>
            <a:r>
              <a:rPr lang="de-DE" noProof="0" dirty="0"/>
              <a:t> </a:t>
            </a:r>
            <a:r>
              <a:rPr lang="de-DE" noProof="0" dirty="0" err="1"/>
              <a:t>styles</a:t>
            </a:r>
            <a:endParaRPr lang="de-DE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8260D-6C9E-EC48-8F34-295A31586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9538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</a:t>
            </a:r>
            <a:r>
              <a:rPr lang="de-DE" noProof="0" dirty="0" err="1"/>
              <a:t>text</a:t>
            </a:r>
            <a:r>
              <a:rPr lang="de-DE" noProof="0" dirty="0"/>
              <a:t> </a:t>
            </a:r>
            <a:r>
              <a:rPr lang="de-DE" noProof="0" dirty="0" err="1"/>
              <a:t>styles</a:t>
            </a:r>
            <a:endParaRPr lang="de-DE" noProof="0" dirty="0"/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59818C-4F6C-684B-83B9-182E92604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417" y="6356351"/>
            <a:ext cx="81110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86C823-B113-2D40-A962-47283D6C0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483" y="6356350"/>
            <a:ext cx="2832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14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13ABC-1091-D346-B6A4-737BD320D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908720"/>
            <a:ext cx="10943167" cy="781968"/>
          </a:xfrm>
          <a:prstGeom prst="rect">
            <a:avLst/>
          </a:prstGeom>
        </p:spPr>
        <p:txBody>
          <a:bodyPr/>
          <a:lstStyle/>
          <a:p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C23636-A406-374F-B16B-EB4ABDCBA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4418" y="1825625"/>
            <a:ext cx="10943167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</a:t>
            </a:r>
            <a:r>
              <a:rPr lang="de-DE" noProof="0" dirty="0" err="1"/>
              <a:t>text</a:t>
            </a:r>
            <a:r>
              <a:rPr lang="de-DE" noProof="0" dirty="0"/>
              <a:t> </a:t>
            </a:r>
            <a:r>
              <a:rPr lang="de-DE" noProof="0" dirty="0" err="1"/>
              <a:t>styles</a:t>
            </a:r>
            <a:endParaRPr lang="de-DE" noProof="0" dirty="0"/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D6322-D60F-E542-AD29-4C03EF29B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417" y="6356351"/>
            <a:ext cx="81110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A7D01-3FD1-A448-9DB5-BEBA79C4A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483" y="6356351"/>
            <a:ext cx="2832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47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F17078-FE8C-0B47-88C6-1C7DA09C9B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13285" y="1052735"/>
            <a:ext cx="2628900" cy="5124228"/>
          </a:xfrm>
          <a:prstGeom prst="rect">
            <a:avLst/>
          </a:prstGeom>
        </p:spPr>
        <p:txBody>
          <a:bodyPr vert="eaVert"/>
          <a:lstStyle/>
          <a:p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D5BDC4-BC8B-A145-B00A-E789A529EC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4417" y="1052736"/>
            <a:ext cx="8111067" cy="51242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</a:t>
            </a:r>
            <a:r>
              <a:rPr lang="de-DE" noProof="0" dirty="0" err="1"/>
              <a:t>text</a:t>
            </a:r>
            <a:r>
              <a:rPr lang="de-DE" noProof="0" dirty="0"/>
              <a:t> </a:t>
            </a:r>
            <a:r>
              <a:rPr lang="de-DE" noProof="0" dirty="0" err="1"/>
              <a:t>styles</a:t>
            </a:r>
            <a:endParaRPr lang="de-DE" noProof="0" dirty="0"/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5FF0A-820B-C142-B3EC-038703B1E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418" y="6356351"/>
            <a:ext cx="811106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94C2E-4FAC-B644-A6A7-8DDE9E3E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483" y="6352541"/>
            <a:ext cx="2832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73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ntakt">
    <p:bg>
      <p:bgPr>
        <a:solidFill>
          <a:srgbClr val="004B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/>
          <a:srcRect r="49852"/>
          <a:stretch/>
        </p:blipFill>
        <p:spPr>
          <a:xfrm>
            <a:off x="8592000" y="368497"/>
            <a:ext cx="3600000" cy="6121006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C772151-9B36-F642-BF17-988E439F7C93}"/>
              </a:ext>
            </a:extLst>
          </p:cNvPr>
          <p:cNvSpPr txBox="1">
            <a:spLocks/>
          </p:cNvSpPr>
          <p:nvPr userDrawn="1"/>
        </p:nvSpPr>
        <p:spPr>
          <a:xfrm>
            <a:off x="607485" y="1628801"/>
            <a:ext cx="10977033" cy="45927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800" noProof="0" dirty="0">
                <a:solidFill>
                  <a:srgbClr val="EBAC70"/>
                </a:solidFill>
              </a:rPr>
              <a:t>Contact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900" noProof="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600" noProof="0" dirty="0">
                <a:solidFill>
                  <a:schemeClr val="bg1">
                    <a:lumMod val="95000"/>
                  </a:schemeClr>
                </a:solidFill>
              </a:rPr>
              <a:t>Joshua Wiedekopf, M.Sc.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600" noProof="0" dirty="0">
                <a:solidFill>
                  <a:schemeClr val="bg1">
                    <a:lumMod val="95000"/>
                  </a:schemeClr>
                </a:solidFill>
              </a:rPr>
              <a:t>Research</a:t>
            </a:r>
            <a:r>
              <a:rPr lang="en-US" sz="1600" baseline="0" noProof="0" dirty="0">
                <a:solidFill>
                  <a:schemeClr val="bg1">
                    <a:lumMod val="95000"/>
                  </a:schemeClr>
                </a:solidFill>
              </a:rPr>
              <a:t> Associate</a:t>
            </a:r>
            <a:endParaRPr lang="en-US" sz="1600" noProof="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600" noProof="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600" noProof="0" dirty="0">
                <a:solidFill>
                  <a:schemeClr val="bg1">
                    <a:lumMod val="95000"/>
                  </a:schemeClr>
                </a:solidFill>
              </a:rPr>
              <a:t>University of Lübeck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600" noProof="0" dirty="0">
                <a:solidFill>
                  <a:schemeClr val="bg1">
                    <a:lumMod val="95000"/>
                  </a:schemeClr>
                </a:solidFill>
              </a:rPr>
              <a:t>IT Center for Clinical Research &amp;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600" noProof="0" dirty="0">
                <a:solidFill>
                  <a:schemeClr val="bg1">
                    <a:lumMod val="95000"/>
                  </a:schemeClr>
                </a:solidFill>
              </a:rPr>
              <a:t>Institut fü</a:t>
            </a:r>
            <a:r>
              <a:rPr lang="en-US" sz="1600" kern="1200" noProof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r </a:t>
            </a:r>
            <a:r>
              <a:rPr lang="en-US" sz="1600" noProof="0" dirty="0">
                <a:solidFill>
                  <a:schemeClr val="bg1">
                    <a:lumMod val="95000"/>
                  </a:schemeClr>
                </a:solidFill>
              </a:rPr>
              <a:t>Medizinische Informatik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de-DE" sz="1600" noProof="0" dirty="0">
                <a:solidFill>
                  <a:schemeClr val="bg1">
                    <a:lumMod val="95000"/>
                  </a:schemeClr>
                </a:solidFill>
              </a:rPr>
              <a:t>Ratzeburger Allee 160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de-DE" sz="1600" noProof="0" dirty="0">
                <a:solidFill>
                  <a:schemeClr val="bg1">
                    <a:lumMod val="95000"/>
                  </a:schemeClr>
                </a:solidFill>
              </a:rPr>
              <a:t>23562 </a:t>
            </a:r>
            <a:r>
              <a:rPr lang="de-DE" sz="1600" noProof="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Lübeck</a:t>
            </a:r>
          </a:p>
          <a:p>
            <a:pPr marL="228600" lvl="0" indent="-228600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kern="1200" noProof="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j.wiedekopf@uni-luebeck.de</a:t>
            </a:r>
            <a:endParaRPr lang="en-US" sz="1600" kern="1200" noProof="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lvl="0" indent="-228600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www.linkedin.com</a:t>
            </a: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/in/</a:t>
            </a:r>
            <a:r>
              <a:rPr lang="de-DE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jpwiedekopf</a:t>
            </a: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endParaRPr lang="en-GB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89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ntakt">
    <p:bg>
      <p:bgPr>
        <a:solidFill>
          <a:srgbClr val="004B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/>
          <a:srcRect r="49852"/>
          <a:stretch/>
        </p:blipFill>
        <p:spPr>
          <a:xfrm>
            <a:off x="8592000" y="368497"/>
            <a:ext cx="3600000" cy="6121006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C772151-9B36-F642-BF17-988E439F7C93}"/>
              </a:ext>
            </a:extLst>
          </p:cNvPr>
          <p:cNvSpPr txBox="1">
            <a:spLocks/>
          </p:cNvSpPr>
          <p:nvPr userDrawn="1"/>
        </p:nvSpPr>
        <p:spPr>
          <a:xfrm>
            <a:off x="607485" y="1628801"/>
            <a:ext cx="10977033" cy="4592709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2800" noProof="0" dirty="0">
                <a:solidFill>
                  <a:srgbClr val="EBAC70"/>
                </a:solidFill>
              </a:rPr>
              <a:t>Kontakt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de-DE" sz="900" noProof="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de-DE" sz="1600" noProof="0" dirty="0">
                <a:solidFill>
                  <a:schemeClr val="bg1">
                    <a:lumMod val="95000"/>
                  </a:schemeClr>
                </a:solidFill>
              </a:rPr>
              <a:t>Joshua Wiedekopf, M.Sc.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de-DE" sz="1600" noProof="0" dirty="0">
                <a:solidFill>
                  <a:schemeClr val="bg1">
                    <a:lumMod val="95000"/>
                  </a:schemeClr>
                </a:solidFill>
              </a:rPr>
              <a:t>Wissenschaftlicher</a:t>
            </a:r>
            <a:r>
              <a:rPr lang="de-DE" sz="1600" baseline="0" noProof="0" dirty="0">
                <a:solidFill>
                  <a:schemeClr val="bg1">
                    <a:lumMod val="95000"/>
                  </a:schemeClr>
                </a:solidFill>
              </a:rPr>
              <a:t> Mitarbeiter</a:t>
            </a:r>
            <a:endParaRPr lang="de-DE" sz="1600" noProof="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de-DE" sz="1600" noProof="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de-DE" sz="1600" noProof="0" dirty="0">
                <a:solidFill>
                  <a:schemeClr val="bg1">
                    <a:lumMod val="95000"/>
                  </a:schemeClr>
                </a:solidFill>
              </a:rPr>
              <a:t>Universität</a:t>
            </a:r>
            <a:r>
              <a:rPr lang="de-DE" sz="1600" baseline="0" noProof="0" dirty="0">
                <a:solidFill>
                  <a:schemeClr val="bg1">
                    <a:lumMod val="95000"/>
                  </a:schemeClr>
                </a:solidFill>
              </a:rPr>
              <a:t> zu </a:t>
            </a:r>
            <a:r>
              <a:rPr lang="de-DE" sz="1600" noProof="0" dirty="0">
                <a:solidFill>
                  <a:schemeClr val="bg1">
                    <a:lumMod val="95000"/>
                  </a:schemeClr>
                </a:solidFill>
              </a:rPr>
              <a:t>Lübeck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de-DE" sz="1600" noProof="0" dirty="0">
                <a:solidFill>
                  <a:schemeClr val="bg1">
                    <a:lumMod val="95000"/>
                  </a:schemeClr>
                </a:solidFill>
              </a:rPr>
              <a:t>IT Center for Clinical Research &amp;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de-DE" sz="1600" noProof="0" dirty="0">
                <a:solidFill>
                  <a:schemeClr val="bg1">
                    <a:lumMod val="95000"/>
                  </a:schemeClr>
                </a:solidFill>
              </a:rPr>
              <a:t>Institut fü</a:t>
            </a:r>
            <a:r>
              <a:rPr lang="de-DE" sz="1600" kern="1200" noProof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r </a:t>
            </a:r>
            <a:r>
              <a:rPr lang="de-DE" sz="1600" noProof="0" dirty="0">
                <a:solidFill>
                  <a:schemeClr val="bg1">
                    <a:lumMod val="95000"/>
                  </a:schemeClr>
                </a:solidFill>
              </a:rPr>
              <a:t>Medizinische Informatik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de-DE" sz="1600" noProof="0" dirty="0">
                <a:solidFill>
                  <a:schemeClr val="bg1">
                    <a:lumMod val="95000"/>
                  </a:schemeClr>
                </a:solidFill>
              </a:rPr>
              <a:t>Ratzeburger Allee 160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de-DE" sz="1600" noProof="0" dirty="0">
                <a:solidFill>
                  <a:schemeClr val="bg1">
                    <a:lumMod val="95000"/>
                  </a:schemeClr>
                </a:solidFill>
              </a:rPr>
              <a:t>23562 </a:t>
            </a:r>
            <a:r>
              <a:rPr lang="de-DE" sz="1600" noProof="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Lübeck</a:t>
            </a:r>
          </a:p>
          <a:p>
            <a:pPr marL="228600" lvl="0" indent="-228600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kern="1200" noProof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j.wiedekopf@uni-luebeck.de</a:t>
            </a:r>
          </a:p>
          <a:p>
            <a:pPr marL="228600" lvl="0" indent="-228600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6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www.linkedin.com</a:t>
            </a: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/in/jpwiedekopf </a:t>
            </a:r>
            <a:endParaRPr lang="en-GB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24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987CD-90A0-CA49-9E96-9D3939B8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908720"/>
            <a:ext cx="10943167" cy="78196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A83CF-23E9-9D42-BB85-B0519C12F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8" y="1825625"/>
            <a:ext cx="1094316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F896-C467-B345-83A3-69DA3953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417" y="6356351"/>
            <a:ext cx="81110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7C318-7F5E-3B49-8DAA-5D77610B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485" y="6356351"/>
            <a:ext cx="2832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9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spect="1" noChangeArrowheads="1"/>
          </p:cNvSpPr>
          <p:nvPr userDrawn="1"/>
        </p:nvSpPr>
        <p:spPr bwMode="auto">
          <a:xfrm>
            <a:off x="0" y="711200"/>
            <a:ext cx="12192000" cy="6146800"/>
          </a:xfrm>
          <a:prstGeom prst="rect">
            <a:avLst/>
          </a:prstGeom>
          <a:solidFill>
            <a:srgbClr val="004B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/>
              <a:ea typeface="Myriad Pro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987CD-90A0-CA49-9E96-9D3939B8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908720"/>
            <a:ext cx="10943167" cy="3917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  <a:latin typeface="+mn-lt"/>
                <a:cs typeface="Cascadia Code SemiLight" panose="020B0609020000020004" pitchFamily="49" charset="0"/>
              </a:defRPr>
            </a:lvl1pPr>
          </a:lstStyle>
          <a:p>
            <a:r>
              <a:rPr lang="en-GB" noProof="0"/>
              <a:t>Click to edit Master title style</a:t>
            </a:r>
            <a:endParaRPr lang="de-D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F896-C467-B345-83A3-69DA3953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417" y="6356351"/>
            <a:ext cx="81110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7C318-7F5E-3B49-8DAA-5D77610B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483" y="6356351"/>
            <a:ext cx="283210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4419" y="1432877"/>
            <a:ext cx="10943165" cy="4791075"/>
          </a:xfr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lang="en-GB" sz="1600" dirty="0">
                <a:solidFill>
                  <a:schemeClr val="bg1">
                    <a:lumMod val="95000"/>
                  </a:schemeClr>
                </a:solidFill>
                <a:latin typeface="Cascadia Code SemiLight" panose="020B0609020000020004" pitchFamily="49" charset="0"/>
                <a:ea typeface="Myriad Pro"/>
                <a:cs typeface="Cascadia Code SemiLight" panose="020B0609020000020004" pitchFamily="49" charset="0"/>
              </a:defRPr>
            </a:lvl1pPr>
          </a:lstStyle>
          <a:p>
            <a:pPr marL="304800" lvl="0" indent="-304800" algn="l" rtl="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1974850" algn="l"/>
                <a:tab pos="2873375" algn="l"/>
              </a:tabLst>
            </a:pPr>
            <a:r>
              <a:rPr lang="en-GB" noProof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271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C3D90-AA77-0940-BE15-BA994481F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908720"/>
            <a:ext cx="10943167" cy="78196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DBA25-5704-0A4A-B11E-AF6C4CFA9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418" y="1825625"/>
            <a:ext cx="536998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671F6-9841-D942-A01A-030E3A28E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36998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16D90-6E66-7D46-9C3F-044A4380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418" y="6356351"/>
            <a:ext cx="811106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A376B-BC4C-234D-8078-8A0D9DF0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483" y="6356351"/>
            <a:ext cx="2832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5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DAD2-C1E0-EA4E-B474-E7A130660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908720"/>
            <a:ext cx="10943167" cy="78196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AF511-B488-CF42-BE26-81DEAB5F0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419" y="1681163"/>
            <a:ext cx="53742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166C6-0C90-C447-83A8-303CD33BA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419" y="2505075"/>
            <a:ext cx="53742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DCFDA4-387A-0245-99D5-ABAAB713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9538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8260D-6C9E-EC48-8F34-295A31586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9538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59818C-4F6C-684B-83B9-182E92604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417" y="6356351"/>
            <a:ext cx="81110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86C823-B113-2D40-A962-47283D6C0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483" y="6356351"/>
            <a:ext cx="2832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13ABC-1091-D346-B6A4-737BD320D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908720"/>
            <a:ext cx="10943167" cy="78196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C23636-A406-374F-B16B-EB4ABDCBA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4418" y="1825625"/>
            <a:ext cx="10943167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D6322-D60F-E542-AD29-4C03EF29B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417" y="6356351"/>
            <a:ext cx="8111068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A7D01-3FD1-A448-9DB5-BEBA79C4A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485" y="6356351"/>
            <a:ext cx="2832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6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F17078-FE8C-0B47-88C6-1C7DA09C9B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40378" y="1052735"/>
            <a:ext cx="2627207" cy="512422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D5BDC4-BC8B-A145-B00A-E789A529EC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4418" y="1052736"/>
            <a:ext cx="8111065" cy="51242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5FF0A-820B-C142-B3EC-038703B1E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418" y="6356351"/>
            <a:ext cx="811106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94C2E-4FAC-B644-A6A7-8DDE9E3E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483" y="6356351"/>
            <a:ext cx="2832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4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D7DC7-8861-1B4B-9C8B-B0691923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709739"/>
            <a:ext cx="10943167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26A5E-A2A9-8449-B2D4-58A824CF3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418" y="4589464"/>
            <a:ext cx="10943167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</a:t>
            </a:r>
            <a:r>
              <a:rPr lang="de-DE" noProof="0" dirty="0" err="1"/>
              <a:t>text</a:t>
            </a:r>
            <a:r>
              <a:rPr lang="de-DE" noProof="0" dirty="0"/>
              <a:t> </a:t>
            </a:r>
            <a:r>
              <a:rPr lang="de-DE" noProof="0" dirty="0" err="1"/>
              <a:t>styles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1102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A83CF-23E9-9D42-BB85-B0519C12F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8" y="1825625"/>
            <a:ext cx="1094316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</a:t>
            </a:r>
            <a:r>
              <a:rPr lang="de-DE" noProof="0" dirty="0" err="1"/>
              <a:t>text</a:t>
            </a:r>
            <a:r>
              <a:rPr lang="de-DE" noProof="0" dirty="0"/>
              <a:t> </a:t>
            </a:r>
            <a:r>
              <a:rPr lang="de-DE" noProof="0" dirty="0" err="1"/>
              <a:t>styles</a:t>
            </a:r>
            <a:endParaRPr lang="de-DE" noProof="0" dirty="0"/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F896-C467-B345-83A3-69DA3953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417" y="6356351"/>
            <a:ext cx="81110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7C318-7F5E-3B49-8DAA-5D77610B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483" y="6362701"/>
            <a:ext cx="2832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6987CD-90A0-CA49-9E96-9D3939B8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908720"/>
            <a:ext cx="10943167" cy="7819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567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spect="1" noChangeArrowheads="1"/>
          </p:cNvSpPr>
          <p:nvPr/>
        </p:nvSpPr>
        <p:spPr bwMode="auto">
          <a:xfrm>
            <a:off x="0" y="1"/>
            <a:ext cx="12192000" cy="803275"/>
          </a:xfrm>
          <a:prstGeom prst="rect">
            <a:avLst/>
          </a:prstGeom>
          <a:solidFill>
            <a:srgbClr val="004B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/>
              <a:ea typeface="Myriad Pro"/>
              <a:cs typeface="+mn-cs"/>
            </a:endParaRP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052" name="Title Placeholder 3"/>
          <p:cNvSpPr>
            <a:spLocks noGrp="1"/>
          </p:cNvSpPr>
          <p:nvPr>
            <p:ph type="title"/>
          </p:nvPr>
        </p:nvSpPr>
        <p:spPr bwMode="auto">
          <a:xfrm>
            <a:off x="609600" y="857250"/>
            <a:ext cx="109728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81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Myriad Pro"/>
                <a:ea typeface="Myriad Pro"/>
              </a:defRPr>
            </a:lvl1pPr>
          </a:lstStyle>
          <a:p>
            <a:pPr>
              <a:defRPr/>
            </a:pP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Myriad Pro"/>
                <a:ea typeface="Myriad Pro"/>
              </a:defRPr>
            </a:lvl1pPr>
          </a:lstStyle>
          <a:p>
            <a:pPr>
              <a:defRPr/>
            </a:pPr>
            <a:fld id="{30C42417-ABCD-43E7-805F-6B994C0E26EC}" type="slidenum">
              <a:rPr lang="de-DE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784FE4-01B0-164C-9C61-6033A7E37C9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98584" y="334964"/>
            <a:ext cx="59859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HL7 FHIR Terminology Module</a:t>
            </a:r>
            <a:endParaRPr kumimoji="0" lang="de-DE" sz="1000" b="0" i="0" u="none" strike="noStrike" kern="800" cap="all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itchFamily="34" charset="0"/>
              <a:ea typeface="Myriad Pro"/>
              <a:cs typeface="+mn-cs"/>
            </a:endParaRPr>
          </a:p>
        </p:txBody>
      </p:sp>
      <p:pic>
        <p:nvPicPr>
          <p:cNvPr id="11" name="Picture 13" descr="IMI eng invers 129px h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30765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598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5" r:id="rId2"/>
    <p:sldLayoutId id="2147483759" r:id="rId3"/>
    <p:sldLayoutId id="2147483737" r:id="rId4"/>
    <p:sldLayoutId id="2147483738" r:id="rId5"/>
    <p:sldLayoutId id="2147483739" r:id="rId6"/>
    <p:sldLayoutId id="2147483740" r:id="rId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/>
          <a:ea typeface="Myriad Pro"/>
          <a:cs typeface="Myriad Pro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04800" indent="-304800" algn="l" rtl="0" eaLnBrk="1" fontAlgn="base" hangingPunct="1">
        <a:spcBef>
          <a:spcPct val="50000"/>
        </a:spcBef>
        <a:spcAft>
          <a:spcPct val="0"/>
        </a:spcAft>
        <a:buChar char="•"/>
        <a:tabLst>
          <a:tab pos="1974850" algn="l"/>
          <a:tab pos="2873375" algn="l"/>
        </a:tabLst>
        <a:defRPr sz="2200">
          <a:solidFill>
            <a:schemeClr val="tx1"/>
          </a:solidFill>
          <a:latin typeface="+mn-lt"/>
          <a:ea typeface="Myriad Pro"/>
          <a:cs typeface="Myriad Pro" pitchFamily="34" charset="0"/>
        </a:defRPr>
      </a:lvl1pPr>
      <a:lvl2pPr marL="698500" indent="-322263" algn="l" rtl="0" eaLnBrk="1" fontAlgn="base" hangingPunct="1">
        <a:spcBef>
          <a:spcPct val="15000"/>
        </a:spcBef>
        <a:spcAft>
          <a:spcPct val="0"/>
        </a:spcAft>
        <a:buChar char="–"/>
        <a:tabLst>
          <a:tab pos="1974850" algn="l"/>
          <a:tab pos="2873375" algn="l"/>
        </a:tabLst>
        <a:defRPr sz="2000">
          <a:solidFill>
            <a:schemeClr val="tx1"/>
          </a:solidFill>
          <a:latin typeface="+mn-lt"/>
          <a:ea typeface="Myriad Pro"/>
          <a:cs typeface="Myriad Pro" pitchFamily="34" charset="0"/>
        </a:defRPr>
      </a:lvl2pPr>
      <a:lvl3pPr marL="1098550" indent="-300038" algn="l" rtl="0" eaLnBrk="1" fontAlgn="base" hangingPunct="1">
        <a:spcBef>
          <a:spcPct val="10000"/>
        </a:spcBef>
        <a:spcAft>
          <a:spcPct val="0"/>
        </a:spcAft>
        <a:buFont typeface="Wingdings" pitchFamily="2" charset="2"/>
        <a:buChar char="§"/>
        <a:tabLst>
          <a:tab pos="1974850" algn="l"/>
          <a:tab pos="2873375" algn="l"/>
        </a:tabLst>
        <a:defRPr sz="1600">
          <a:solidFill>
            <a:schemeClr val="tx1"/>
          </a:solidFill>
          <a:latin typeface="+mn-lt"/>
          <a:ea typeface="Myriad Pro"/>
          <a:cs typeface="Myriad Pro" pitchFamily="34" charset="0"/>
        </a:defRPr>
      </a:lvl3pPr>
      <a:lvl4pPr marL="1346200" indent="-1762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·"/>
        <a:tabLst>
          <a:tab pos="1974850" algn="l"/>
          <a:tab pos="2873375" algn="l"/>
        </a:tabLst>
        <a:defRPr sz="1400">
          <a:solidFill>
            <a:schemeClr val="tx1"/>
          </a:solidFill>
          <a:latin typeface="+mn-lt"/>
          <a:ea typeface="Myriad Pro"/>
          <a:cs typeface="Myriad Pro" pitchFamily="34" charset="0"/>
        </a:defRPr>
      </a:lvl4pPr>
      <a:lvl5pPr marL="16462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  <a:ea typeface="Myriad Pro"/>
          <a:cs typeface="Myriad Pro" pitchFamily="34" charset="0"/>
        </a:defRPr>
      </a:lvl5pPr>
      <a:lvl6pPr marL="21034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6pPr>
      <a:lvl7pPr marL="25606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7pPr>
      <a:lvl8pPr marL="30178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8pPr>
      <a:lvl9pPr marL="34750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spect="1" noChangeArrowheads="1"/>
          </p:cNvSpPr>
          <p:nvPr/>
        </p:nvSpPr>
        <p:spPr bwMode="auto">
          <a:xfrm>
            <a:off x="0" y="1"/>
            <a:ext cx="12192000" cy="803275"/>
          </a:xfrm>
          <a:prstGeom prst="rect">
            <a:avLst/>
          </a:prstGeom>
          <a:solidFill>
            <a:srgbClr val="004B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/>
              <a:ea typeface="Myriad Pro"/>
              <a:cs typeface="+mn-cs"/>
            </a:endParaRP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4417" y="1600201"/>
            <a:ext cx="109431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</a:t>
            </a:r>
            <a:r>
              <a:rPr lang="de-DE" noProof="0" dirty="0" err="1"/>
              <a:t>text</a:t>
            </a:r>
            <a:r>
              <a:rPr lang="de-DE" noProof="0" dirty="0"/>
              <a:t> </a:t>
            </a:r>
            <a:r>
              <a:rPr lang="de-DE" noProof="0" dirty="0" err="1"/>
              <a:t>styles</a:t>
            </a:r>
            <a:endParaRPr lang="de-DE" noProof="0" dirty="0"/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  <p:sp>
        <p:nvSpPr>
          <p:cNvPr id="2052" name="Title Placeholder 3"/>
          <p:cNvSpPr>
            <a:spLocks noGrp="1"/>
          </p:cNvSpPr>
          <p:nvPr>
            <p:ph type="title"/>
          </p:nvPr>
        </p:nvSpPr>
        <p:spPr bwMode="auto">
          <a:xfrm>
            <a:off x="609600" y="857250"/>
            <a:ext cx="10957984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624417" y="6356351"/>
            <a:ext cx="8111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Myriad Pro"/>
                <a:ea typeface="Myriad Pro"/>
              </a:defRPr>
            </a:lvl1pPr>
          </a:lstStyle>
          <a:p>
            <a:pPr>
              <a:defRPr/>
            </a:pP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299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Myriad Pro"/>
                <a:ea typeface="Myriad Pro"/>
              </a:defRPr>
            </a:lvl1pPr>
          </a:lstStyle>
          <a:p>
            <a:pPr>
              <a:defRPr/>
            </a:pPr>
            <a:fld id="{30C42417-ABCD-43E7-805F-6B994C0E26EC}" type="slidenum">
              <a:rPr lang="de-DE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784FE4-01B0-164C-9C61-6033A7E37C9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98584" y="334964"/>
            <a:ext cx="59859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Title goes here!</a:t>
            </a:r>
            <a:endParaRPr kumimoji="0" lang="de-DE" sz="1000" b="0" i="0" u="none" strike="noStrike" kern="800" cap="all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itchFamily="34" charset="0"/>
              <a:ea typeface="Myriad Pro"/>
              <a:cs typeface="+mn-cs"/>
            </a:endParaRPr>
          </a:p>
        </p:txBody>
      </p:sp>
      <p:pic>
        <p:nvPicPr>
          <p:cNvPr id="13" name="Grafik 11" descr="Logo_InstMedInformatik 300dpi invers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32861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804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6" r:id="rId2"/>
    <p:sldLayoutId id="2147483758" r:id="rId3"/>
    <p:sldLayoutId id="2147483750" r:id="rId4"/>
    <p:sldLayoutId id="2147483751" r:id="rId5"/>
    <p:sldLayoutId id="2147483752" r:id="rId6"/>
    <p:sldLayoutId id="2147483753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/>
          <a:ea typeface="Myriad Pro"/>
          <a:cs typeface="Myriad Pro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04800" indent="-304800" algn="l" rtl="0" eaLnBrk="0" fontAlgn="base" hangingPunct="0">
        <a:spcBef>
          <a:spcPct val="50000"/>
        </a:spcBef>
        <a:spcAft>
          <a:spcPct val="0"/>
        </a:spcAft>
        <a:buChar char="•"/>
        <a:tabLst>
          <a:tab pos="1974850" algn="l"/>
          <a:tab pos="2873375" algn="l"/>
        </a:tabLst>
        <a:defRPr sz="2200">
          <a:solidFill>
            <a:schemeClr val="tx1"/>
          </a:solidFill>
          <a:latin typeface="+mn-lt"/>
          <a:ea typeface="Myriad Pro"/>
          <a:cs typeface="Myriad Pro" pitchFamily="34" charset="0"/>
        </a:defRPr>
      </a:lvl1pPr>
      <a:lvl2pPr marL="698500" indent="-322263" algn="l" rtl="0" eaLnBrk="0" fontAlgn="base" hangingPunct="0">
        <a:spcBef>
          <a:spcPct val="15000"/>
        </a:spcBef>
        <a:spcAft>
          <a:spcPct val="0"/>
        </a:spcAft>
        <a:buChar char="–"/>
        <a:tabLst>
          <a:tab pos="1974850" algn="l"/>
          <a:tab pos="2873375" algn="l"/>
        </a:tabLst>
        <a:defRPr sz="2000">
          <a:solidFill>
            <a:schemeClr val="tx1"/>
          </a:solidFill>
          <a:latin typeface="+mn-lt"/>
          <a:ea typeface="Myriad Pro"/>
          <a:cs typeface="Myriad Pro" pitchFamily="34" charset="0"/>
        </a:defRPr>
      </a:lvl2pPr>
      <a:lvl3pPr marL="1098550" indent="-300038" algn="l" rtl="0" eaLnBrk="0" fontAlgn="base" hangingPunct="0">
        <a:spcBef>
          <a:spcPct val="10000"/>
        </a:spcBef>
        <a:spcAft>
          <a:spcPct val="0"/>
        </a:spcAft>
        <a:buFont typeface="Wingdings" pitchFamily="2" charset="2"/>
        <a:buChar char="§"/>
        <a:tabLst>
          <a:tab pos="1974850" algn="l"/>
          <a:tab pos="2873375" algn="l"/>
        </a:tabLst>
        <a:defRPr sz="1600">
          <a:solidFill>
            <a:schemeClr val="tx1"/>
          </a:solidFill>
          <a:latin typeface="+mn-lt"/>
          <a:ea typeface="Myriad Pro"/>
          <a:cs typeface="Myriad Pro" pitchFamily="34" charset="0"/>
        </a:defRPr>
      </a:lvl3pPr>
      <a:lvl4pPr marL="13462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·"/>
        <a:tabLst>
          <a:tab pos="1974850" algn="l"/>
          <a:tab pos="2873375" algn="l"/>
        </a:tabLst>
        <a:defRPr sz="1400">
          <a:solidFill>
            <a:schemeClr val="tx1"/>
          </a:solidFill>
          <a:latin typeface="+mn-lt"/>
          <a:ea typeface="Myriad Pro"/>
          <a:cs typeface="Myriad Pro" pitchFamily="34" charset="0"/>
        </a:defRPr>
      </a:lvl4pPr>
      <a:lvl5pPr marL="1646238" indent="-1746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  <a:ea typeface="Myriad Pro"/>
          <a:cs typeface="Myriad Pro" pitchFamily="34" charset="0"/>
        </a:defRPr>
      </a:lvl5pPr>
      <a:lvl6pPr marL="21034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6pPr>
      <a:lvl7pPr marL="25606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7pPr>
      <a:lvl8pPr marL="30178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8pPr>
      <a:lvl9pPr marL="34750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pos="550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B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IMI eng invers 129px h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765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223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/>
          <a:ea typeface="Myriad Pro"/>
          <a:cs typeface="Myriad Pro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04800" indent="-304800" algn="l" rtl="0" eaLnBrk="0" fontAlgn="base" hangingPunct="0">
        <a:spcBef>
          <a:spcPct val="50000"/>
        </a:spcBef>
        <a:spcAft>
          <a:spcPct val="0"/>
        </a:spcAft>
        <a:buChar char="•"/>
        <a:tabLst>
          <a:tab pos="1974850" algn="l"/>
          <a:tab pos="2873375" algn="l"/>
        </a:tabLst>
        <a:defRPr sz="2200">
          <a:solidFill>
            <a:schemeClr val="tx1"/>
          </a:solidFill>
          <a:latin typeface="+mn-lt"/>
          <a:ea typeface="Myriad Pro"/>
          <a:cs typeface="Myriad Pro" pitchFamily="34" charset="0"/>
        </a:defRPr>
      </a:lvl1pPr>
      <a:lvl2pPr marL="698500" indent="-322263" algn="l" rtl="0" eaLnBrk="0" fontAlgn="base" hangingPunct="0">
        <a:spcBef>
          <a:spcPct val="15000"/>
        </a:spcBef>
        <a:spcAft>
          <a:spcPct val="0"/>
        </a:spcAft>
        <a:buChar char="–"/>
        <a:tabLst>
          <a:tab pos="1974850" algn="l"/>
          <a:tab pos="2873375" algn="l"/>
        </a:tabLst>
        <a:defRPr sz="2800">
          <a:solidFill>
            <a:schemeClr val="tx1"/>
          </a:solidFill>
          <a:latin typeface="+mn-lt"/>
          <a:ea typeface="Myriad Pro"/>
          <a:cs typeface="Myriad Pro" pitchFamily="34" charset="0"/>
        </a:defRPr>
      </a:lvl2pPr>
      <a:lvl3pPr marL="1098550" indent="-300038" algn="l" rtl="0" eaLnBrk="0" fontAlgn="base" hangingPunct="0">
        <a:spcBef>
          <a:spcPct val="10000"/>
        </a:spcBef>
        <a:spcAft>
          <a:spcPct val="0"/>
        </a:spcAft>
        <a:buFont typeface="Wingdings" pitchFamily="2" charset="2"/>
        <a:buChar char="§"/>
        <a:tabLst>
          <a:tab pos="1974850" algn="l"/>
          <a:tab pos="2873375" algn="l"/>
        </a:tabLst>
        <a:defRPr sz="1600">
          <a:solidFill>
            <a:schemeClr val="tx1"/>
          </a:solidFill>
          <a:latin typeface="+mn-lt"/>
          <a:ea typeface="Myriad Pro"/>
          <a:cs typeface="Myriad Pro" pitchFamily="34" charset="0"/>
        </a:defRPr>
      </a:lvl3pPr>
      <a:lvl4pPr marL="13462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·"/>
        <a:tabLst>
          <a:tab pos="1974850" algn="l"/>
          <a:tab pos="2873375" algn="l"/>
        </a:tabLst>
        <a:defRPr sz="1400">
          <a:solidFill>
            <a:schemeClr val="tx1"/>
          </a:solidFill>
          <a:latin typeface="+mn-lt"/>
          <a:ea typeface="Myriad Pro"/>
          <a:cs typeface="Myriad Pro" pitchFamily="34" charset="0"/>
        </a:defRPr>
      </a:lvl4pPr>
      <a:lvl5pPr marL="1646238" indent="-1746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  <a:ea typeface="Myriad Pro"/>
          <a:cs typeface="Myriad Pro" pitchFamily="34" charset="0"/>
        </a:defRPr>
      </a:lvl5pPr>
      <a:lvl6pPr marL="21034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6pPr>
      <a:lvl7pPr marL="25606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7pPr>
      <a:lvl8pPr marL="30178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8pPr>
      <a:lvl9pPr marL="34750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B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 descr="Logo_InstMedInformatik 300dpi invers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861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325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/>
          <a:ea typeface="Myriad Pro"/>
          <a:cs typeface="Myriad Pro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Myriad Pro" pitchFamily="34" charset="0"/>
          <a:ea typeface="Myriad Pro" pitchFamily="34" charset="0"/>
          <a:cs typeface="Myriad Pro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04800" indent="-304800" algn="l" rtl="0" eaLnBrk="0" fontAlgn="base" hangingPunct="0">
        <a:spcBef>
          <a:spcPct val="50000"/>
        </a:spcBef>
        <a:spcAft>
          <a:spcPct val="0"/>
        </a:spcAft>
        <a:buChar char="•"/>
        <a:tabLst>
          <a:tab pos="1974850" algn="l"/>
          <a:tab pos="2873375" algn="l"/>
        </a:tabLst>
        <a:defRPr sz="2200">
          <a:solidFill>
            <a:schemeClr val="tx1"/>
          </a:solidFill>
          <a:latin typeface="+mn-lt"/>
          <a:ea typeface="Myriad Pro"/>
          <a:cs typeface="Myriad Pro" pitchFamily="34" charset="0"/>
        </a:defRPr>
      </a:lvl1pPr>
      <a:lvl2pPr marL="698500" indent="-322263" algn="l" rtl="0" eaLnBrk="0" fontAlgn="base" hangingPunct="0">
        <a:spcBef>
          <a:spcPct val="15000"/>
        </a:spcBef>
        <a:spcAft>
          <a:spcPct val="0"/>
        </a:spcAft>
        <a:buChar char="–"/>
        <a:tabLst>
          <a:tab pos="1974850" algn="l"/>
          <a:tab pos="2873375" algn="l"/>
        </a:tabLst>
        <a:defRPr sz="2800">
          <a:solidFill>
            <a:schemeClr val="tx1"/>
          </a:solidFill>
          <a:latin typeface="+mn-lt"/>
          <a:ea typeface="Myriad Pro"/>
          <a:cs typeface="Myriad Pro" pitchFamily="34" charset="0"/>
        </a:defRPr>
      </a:lvl2pPr>
      <a:lvl3pPr marL="1098550" indent="-300038" algn="l" rtl="0" eaLnBrk="0" fontAlgn="base" hangingPunct="0">
        <a:spcBef>
          <a:spcPct val="10000"/>
        </a:spcBef>
        <a:spcAft>
          <a:spcPct val="0"/>
        </a:spcAft>
        <a:buFont typeface="Wingdings" pitchFamily="2" charset="2"/>
        <a:buChar char="§"/>
        <a:tabLst>
          <a:tab pos="1974850" algn="l"/>
          <a:tab pos="2873375" algn="l"/>
        </a:tabLst>
        <a:defRPr sz="1600">
          <a:solidFill>
            <a:schemeClr val="tx1"/>
          </a:solidFill>
          <a:latin typeface="+mn-lt"/>
          <a:ea typeface="Myriad Pro"/>
          <a:cs typeface="Myriad Pro" pitchFamily="34" charset="0"/>
        </a:defRPr>
      </a:lvl3pPr>
      <a:lvl4pPr marL="134620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·"/>
        <a:tabLst>
          <a:tab pos="1974850" algn="l"/>
          <a:tab pos="2873375" algn="l"/>
        </a:tabLst>
        <a:defRPr sz="1400">
          <a:solidFill>
            <a:schemeClr val="tx1"/>
          </a:solidFill>
          <a:latin typeface="+mn-lt"/>
          <a:ea typeface="Myriad Pro"/>
          <a:cs typeface="Myriad Pro" pitchFamily="34" charset="0"/>
        </a:defRPr>
      </a:lvl4pPr>
      <a:lvl5pPr marL="1646238" indent="-1746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  <a:ea typeface="Myriad Pro"/>
          <a:cs typeface="Myriad Pro" pitchFamily="34" charset="0"/>
        </a:defRPr>
      </a:lvl5pPr>
      <a:lvl6pPr marL="21034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6pPr>
      <a:lvl7pPr marL="25606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7pPr>
      <a:lvl8pPr marL="30178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8pPr>
      <a:lvl9pPr marL="3475038" indent="-174625" algn="l" rtl="0" eaLnBrk="1" fontAlgn="base" hangingPunct="1">
        <a:spcBef>
          <a:spcPct val="20000"/>
        </a:spcBef>
        <a:spcAft>
          <a:spcPct val="0"/>
        </a:spcAft>
        <a:buFont typeface="Arial" charset="0"/>
        <a:tabLst>
          <a:tab pos="1974850" algn="l"/>
          <a:tab pos="2873375" algn="l"/>
        </a:tabLst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l7.org/fhir/datatypes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l7.org/fhir/terminology-module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l7.org/fhir/conceptmap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d-code.de/icd/code/C43.-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hyperlink" Target="https://browser.ihtsdotools.org/?perspective=full&amp;conceptId1=93220006&amp;edition=MAIN/2023-05-31&amp;release=&amp;languages=e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l7.org/fhir/resource.html#canonical" TargetMode="External"/><Relationship Id="rId2" Type="http://schemas.openxmlformats.org/officeDocument/2006/relationships/hyperlink" Target="https://www.hl7.org/fhir/references.html#canonical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hl7.org/fhir/datatypes.html#CodeableConcept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ii-termserv.de/" TargetMode="External"/><Relationship Id="rId2" Type="http://schemas.openxmlformats.org/officeDocument/2006/relationships/hyperlink" Target="https://terminology-highmed.medic.medfak.uni-koeln.de/fhir/CodeSystem/$looku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l7.org/fhir/codesystem-operation-lookup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l7.org/fhir/terminology-module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l7.org/fhir/codesystem-operations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l7.org/fhir/valueset-operations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documenter.getpostman.com/view/634774/TVsuBmc9" TargetMode="External"/><Relationship Id="rId3" Type="http://schemas.openxmlformats.org/officeDocument/2006/relationships/hyperlink" Target="http://www.hl7.org/fhir/terminologies.html" TargetMode="External"/><Relationship Id="rId7" Type="http://schemas.openxmlformats.org/officeDocument/2006/relationships/hyperlink" Target="https://ontoserver.csiro.au/docs/6/" TargetMode="External"/><Relationship Id="rId2" Type="http://schemas.openxmlformats.org/officeDocument/2006/relationships/hyperlink" Target="http://www.hl7.org/fhir/terminology-modul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toserver.csiro.au/site" TargetMode="External"/><Relationship Id="rId5" Type="http://schemas.openxmlformats.org/officeDocument/2006/relationships/hyperlink" Target="http://www.hl7.org/fhir/terminologies-valuesets.html" TargetMode="External"/><Relationship Id="rId4" Type="http://schemas.openxmlformats.org/officeDocument/2006/relationships/hyperlink" Target="http://www.hl7.org/fhir/terminologies-systems.html" TargetMode="External"/><Relationship Id="rId9" Type="http://schemas.openxmlformats.org/officeDocument/2006/relationships/hyperlink" Target="https://mii-termserv.d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l7.org/fhir/codesystem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nfluence.ihtsdotools.org/display/DOCGLOSS/monohierarchical+classification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l7.org/fhir/terminology-module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ontoserver.csiro.au/snapper/index.html#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l7.org/fhir/observation.html" TargetMode="External"/><Relationship Id="rId2" Type="http://schemas.openxmlformats.org/officeDocument/2006/relationships/hyperlink" Target="http://www.hl7.org/fhir/terminologies.html#bindin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HL7 FHIR Terminology Module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24418" y="4589464"/>
            <a:ext cx="10943167" cy="2195057"/>
          </a:xfrm>
        </p:spPr>
        <p:txBody>
          <a:bodyPr/>
          <a:lstStyle/>
          <a:p>
            <a:r>
              <a:rPr lang="en-GB" dirty="0"/>
              <a:t>Joshua Wiedekopf</a:t>
            </a:r>
          </a:p>
          <a:p>
            <a:pPr lvl="1"/>
            <a:r>
              <a:rPr lang="en-GB" dirty="0"/>
              <a:t>Institute of Medical Informatics</a:t>
            </a:r>
          </a:p>
          <a:p>
            <a:pPr lvl="1"/>
            <a:r>
              <a:rPr lang="en-GB" dirty="0"/>
              <a:t>Universität zu Lübeck</a:t>
            </a:r>
          </a:p>
          <a:p>
            <a:r>
              <a:rPr lang="en-GB" dirty="0"/>
              <a:t>Workshop SU-TermServ &amp; NUM-RDP 2023-06-28</a:t>
            </a:r>
          </a:p>
        </p:txBody>
      </p:sp>
    </p:spTree>
    <p:extLst>
      <p:ext uri="{BB962C8B-B14F-4D97-AF65-F5344CB8AC3E}">
        <p14:creationId xmlns:p14="http://schemas.microsoft.com/office/powerpoint/2010/main" val="2608806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9AA11-CBE6-3137-EA10-9DF8692D3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Coded Datatypes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9932249-9D12-CA78-64D3-FAAC865758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2615726"/>
              </p:ext>
            </p:extLst>
          </p:nvPr>
        </p:nvGraphicFramePr>
        <p:xfrm>
          <a:off x="623361" y="1621585"/>
          <a:ext cx="10944224" cy="439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056">
                  <a:extLst>
                    <a:ext uri="{9D8B030D-6E8A-4147-A177-3AD203B41FA5}">
                      <a16:colId xmlns:a16="http://schemas.microsoft.com/office/drawing/2014/main" val="1268635137"/>
                    </a:ext>
                  </a:extLst>
                </a:gridCol>
                <a:gridCol w="2736056">
                  <a:extLst>
                    <a:ext uri="{9D8B030D-6E8A-4147-A177-3AD203B41FA5}">
                      <a16:colId xmlns:a16="http://schemas.microsoft.com/office/drawing/2014/main" val="2590186837"/>
                    </a:ext>
                  </a:extLst>
                </a:gridCol>
                <a:gridCol w="2736056">
                  <a:extLst>
                    <a:ext uri="{9D8B030D-6E8A-4147-A177-3AD203B41FA5}">
                      <a16:colId xmlns:a16="http://schemas.microsoft.com/office/drawing/2014/main" val="2149961691"/>
                    </a:ext>
                  </a:extLst>
                </a:gridCol>
                <a:gridCol w="2736056">
                  <a:extLst>
                    <a:ext uri="{9D8B030D-6E8A-4147-A177-3AD203B41FA5}">
                      <a16:colId xmlns:a16="http://schemas.microsoft.com/office/drawing/2014/main" val="2204456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Coding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CodeableConcept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964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Use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Context of binding is clear, and no other codes are allowed, codes are very simple strings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dirty="0"/>
                        <a:t>Not so much within core standard, more within extensions where the context of use is more controlled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Multiple codes meaning more-or-less the same thing in parallel, with additional display string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047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Example in 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CodeSystem.status (</a:t>
                      </a:r>
                      <a:r>
                        <a:rPr lang="en-DE" i="1" dirty="0"/>
                        <a:t>draft</a:t>
                      </a:r>
                      <a:r>
                        <a:rPr lang="en-DE" i="0" dirty="0"/>
                        <a:t>, </a:t>
                      </a:r>
                      <a:r>
                        <a:rPr lang="en-DE" i="1" dirty="0"/>
                        <a:t>active</a:t>
                      </a:r>
                      <a:r>
                        <a:rPr lang="en-DE" i="0" dirty="0"/>
                        <a:t>, …)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CodeSystem.concept.</a:t>
                      </a:r>
                      <a:br>
                        <a:rPr lang="en-DE" dirty="0"/>
                      </a:br>
                      <a:r>
                        <a:rPr lang="en-DE" dirty="0"/>
                        <a:t>property.valueCoding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Observation.</a:t>
                      </a:r>
                      <a:br>
                        <a:rPr lang="en-DE" dirty="0"/>
                      </a:br>
                      <a:r>
                        <a:rPr lang="en-DE" dirty="0"/>
                        <a:t>valueCodeableConcept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7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Binding in profiles allowed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141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Multiple codings?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255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JSON datatype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String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Object with </a:t>
                      </a:r>
                      <a:r>
                        <a:rPr lang="en-DE" i="1" dirty="0"/>
                        <a:t>system</a:t>
                      </a:r>
                      <a:r>
                        <a:rPr lang="en-DE" i="0" dirty="0"/>
                        <a:t>, </a:t>
                      </a:r>
                      <a:r>
                        <a:rPr lang="en-DE" i="1" dirty="0"/>
                        <a:t>version</a:t>
                      </a:r>
                      <a:r>
                        <a:rPr lang="en-DE" i="0" dirty="0"/>
                        <a:t>, </a:t>
                      </a:r>
                      <a:r>
                        <a:rPr lang="en-DE" i="1" dirty="0"/>
                        <a:t>code</a:t>
                      </a:r>
                      <a:r>
                        <a:rPr lang="en-DE" i="0" dirty="0"/>
                        <a:t>, </a:t>
                      </a:r>
                      <a:r>
                        <a:rPr lang="en-DE" i="1" dirty="0"/>
                        <a:t>display</a:t>
                      </a:r>
                      <a:r>
                        <a:rPr lang="en-DE" i="0" dirty="0"/>
                        <a:t>, </a:t>
                      </a:r>
                      <a:r>
                        <a:rPr lang="en-DE" i="1" dirty="0"/>
                        <a:t>userSelected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Object with List&lt;Coding&gt; and </a:t>
                      </a:r>
                      <a:r>
                        <a:rPr lang="en-DE" i="1" dirty="0"/>
                        <a:t>display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827221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A1DC4-E740-2195-8662-78FDEAE32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2"/>
              </a:rPr>
              <a:t>http://www.hl7.org/fhir/datatypes.html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30C1A-BFEF-E5CE-9BAE-041F8EF2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10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34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6169-431E-351A-1ECF-390F193D0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Resources in the HL7 FHIR Terminology Module</a:t>
            </a:r>
          </a:p>
        </p:txBody>
      </p:sp>
      <p:pic>
        <p:nvPicPr>
          <p:cNvPr id="7" name="Content Placeholder 6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CEF503D6-BEF9-4EBE-DF32-F10853D7C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D48A0-DE9B-7CF5-6E0A-DBC65055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Image: 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3"/>
              </a:rPr>
              <a:t>http://www.hl7.org/fhir/terminology-module.html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A155E-F3FC-38A1-6FFA-125D7620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4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8FF8E-76A0-DF2B-0CAC-AC5AB5E4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ConceptMap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1697D-62C1-761D-72B5-0012756272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DE" dirty="0"/>
              <a:t>Mapping from one CodeSystem to another</a:t>
            </a:r>
          </a:p>
          <a:p>
            <a:r>
              <a:rPr lang="en-DE" dirty="0"/>
              <a:t>always carried out in the scope of a certain usage</a:t>
            </a:r>
          </a:p>
          <a:p>
            <a:pPr lvl="1"/>
            <a:r>
              <a:rPr lang="en-DE" dirty="0"/>
              <a:t>defined in terms of VSs</a:t>
            </a:r>
          </a:p>
          <a:p>
            <a:r>
              <a:rPr lang="en-DE" dirty="0"/>
              <a:t>e.g. mapping from a classification (ICD-10-GM) to a terminology (SNOMED CT) looks very different for different use cases</a:t>
            </a:r>
          </a:p>
          <a:p>
            <a:r>
              <a:rPr lang="en-DE" i="1" dirty="0"/>
              <a:t>relationship </a:t>
            </a:r>
            <a:r>
              <a:rPr lang="en-DE" dirty="0"/>
              <a:t>defines relatedness of the concepts</a:t>
            </a:r>
            <a:endParaRPr lang="en-DE" i="1" dirty="0"/>
          </a:p>
        </p:txBody>
      </p:sp>
      <p:pic>
        <p:nvPicPr>
          <p:cNvPr id="8" name="Content Placeholder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98CB20A-5929-57DF-A974-70EB56C48C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1596"/>
            <a:ext cx="6034359" cy="505475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7494C-24CD-122A-6E4F-35992C9BB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Image: 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3"/>
              </a:rPr>
              <a:t>http://www.hl7.org/fhir/conceptmap.html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5AD24-3BCA-95C3-BC4B-073F6AE0A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8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FBA3-F9F8-4122-748C-542899D9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Example of a ConceptMap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CB4EA-27A2-66D1-BF3F-BB23A1A8CC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DE" dirty="0"/>
              <a:t>For our ValueSet with the “cancer” codes we want to define mappings from </a:t>
            </a:r>
            <a:br>
              <a:rPr lang="en-DE" dirty="0"/>
            </a:br>
            <a:r>
              <a:rPr lang="en-DE" dirty="0"/>
              <a:t>ICD-10-GM to SNOMED CT</a:t>
            </a:r>
          </a:p>
          <a:p>
            <a:r>
              <a:rPr lang="en-DE" dirty="0"/>
              <a:t>SNOMED CT is likely almost always more comprehensive than ICD-10-GM</a:t>
            </a:r>
          </a:p>
          <a:p>
            <a:pPr lvl="1"/>
            <a:r>
              <a:rPr lang="en-DE" dirty="0"/>
              <a:t>machine can only map to high-level codes</a:t>
            </a:r>
          </a:p>
          <a:p>
            <a:pPr lvl="1"/>
            <a:r>
              <a:rPr lang="en-DE" dirty="0"/>
              <a:t>if the CM is intended for supporting migrating to SNOMED CT with user intervention, defining multiple matching codes for each source concept to support the user selection is advisable</a:t>
            </a:r>
          </a:p>
          <a:p>
            <a:r>
              <a:rPr lang="en-DE" dirty="0"/>
              <a:t>Mappings can’t really be inverted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8D37FB68-3C9D-5FA3-C329-5E73B7EC1D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77" y="908720"/>
            <a:ext cx="5832298" cy="371809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C6C51-5D5F-81EA-2E9E-60B7B37E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419" y="6356351"/>
            <a:ext cx="5573182" cy="365125"/>
          </a:xfrm>
        </p:spPr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Images: 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3"/>
              </a:rPr>
              <a:t>https://www.icd-code.de/icd/code/C43.-.html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; 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4"/>
              </a:rPr>
              <a:t>https://browser.ihtsdotools.org/?perspective=full&amp;conceptId1=93220006&amp;edition=MAIN/2023-05-31&amp;release=&amp;languages=en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7E08B-F9F8-BC0A-EA3F-08E95C72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13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Picture 9" descr="A picture containing text, screenshot, font, software&#10;&#10;Description automatically generated">
            <a:extLst>
              <a:ext uri="{FF2B5EF4-FFF2-40B4-BE49-F238E27FC236}">
                <a16:creationId xmlns:a16="http://schemas.microsoft.com/office/drawing/2014/main" id="{F1010E08-7D59-BE6E-0033-ACBBF6C8AD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/>
          <a:stretch/>
        </p:blipFill>
        <p:spPr>
          <a:xfrm>
            <a:off x="6279888" y="4626810"/>
            <a:ext cx="4951223" cy="21785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B52C84-1FE1-F67C-9A42-32AF83B7BB87}"/>
              </a:ext>
            </a:extLst>
          </p:cNvPr>
          <p:cNvSpPr/>
          <p:nvPr/>
        </p:nvSpPr>
        <p:spPr>
          <a:xfrm>
            <a:off x="6197601" y="2312449"/>
            <a:ext cx="3913697" cy="181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2754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8F5B7-E38E-7A3B-F3ED-9ED43FEC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Canonical URLs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0A828-4313-0E49-DE93-8139627C09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DE" dirty="0"/>
              <a:t>“</a:t>
            </a:r>
            <a:r>
              <a:rPr lang="en-DE" b="1" dirty="0"/>
              <a:t>Preferred way to reference a resource instance</a:t>
            </a:r>
            <a:r>
              <a:rPr lang="en-DE" dirty="0"/>
              <a:t> for the resource types on whi</a:t>
            </a:r>
            <a:r>
              <a:rPr lang="en-GB" dirty="0" err="1"/>
              <a:t>ch</a:t>
            </a:r>
            <a:r>
              <a:rPr lang="en-DE" dirty="0"/>
              <a:t> it is defined”</a:t>
            </a:r>
          </a:p>
          <a:p>
            <a:r>
              <a:rPr lang="en-DE" dirty="0"/>
              <a:t>URI SHOULD resolve to the master copy of this resource, but that doesn’t always work</a:t>
            </a:r>
          </a:p>
          <a:p>
            <a:r>
              <a:rPr lang="en-DE" dirty="0"/>
              <a:t>data type actually contains a URI instead of “just” an URL</a:t>
            </a:r>
          </a:p>
          <a:p>
            <a:r>
              <a:rPr lang="en-DE" dirty="0"/>
              <a:t>terminological resources have multiple identities for each version</a:t>
            </a:r>
          </a:p>
          <a:p>
            <a:pPr lvl="1"/>
            <a:r>
              <a:rPr lang="en-DE" dirty="0"/>
              <a:t>canonical URI</a:t>
            </a:r>
          </a:p>
          <a:p>
            <a:pPr lvl="1"/>
            <a:r>
              <a:rPr lang="en-DE" dirty="0"/>
              <a:t>local URL (-s) of the server (-s)</a:t>
            </a:r>
          </a:p>
          <a:p>
            <a:pPr lvl="1"/>
            <a:r>
              <a:rPr lang="en-DE" dirty="0"/>
              <a:t>[identifier (-s)]</a:t>
            </a:r>
          </a:p>
          <a:p>
            <a:endParaRPr lang="en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C3035-0D29-0A95-FCEA-34EE2FC48B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pPr marL="0" indent="0">
              <a:buNone/>
            </a:pPr>
            <a:r>
              <a:rPr lang="en-GB" sz="11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GB" sz="1100" b="0" dirty="0">
                <a:solidFill>
                  <a:srgbClr val="66939C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100" b="0" dirty="0" err="1">
                <a:solidFill>
                  <a:srgbClr val="66939C"/>
                </a:solidFill>
                <a:effectLst/>
                <a:latin typeface="Menlo" panose="020B0609030804020204" pitchFamily="49" charset="0"/>
              </a:rPr>
              <a:t>valueCodeableConcept</a:t>
            </a:r>
            <a:r>
              <a:rPr lang="en-GB" sz="1100" b="0" dirty="0">
                <a:solidFill>
                  <a:srgbClr val="66939C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: {</a:t>
            </a:r>
          </a:p>
          <a:p>
            <a:pPr marL="0" indent="0">
              <a:buNone/>
            </a:pPr>
            <a:r>
              <a:rPr lang="en-GB" sz="11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-GB" sz="1100" b="0" dirty="0">
                <a:solidFill>
                  <a:srgbClr val="66939C"/>
                </a:solidFill>
                <a:effectLst/>
                <a:latin typeface="Menlo" panose="020B0609030804020204" pitchFamily="49" charset="0"/>
              </a:rPr>
              <a:t>"coding"</a:t>
            </a: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: [</a:t>
            </a:r>
          </a:p>
          <a:p>
            <a:pPr marL="0" indent="0">
              <a:buNone/>
            </a:pP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    {</a:t>
            </a:r>
          </a:p>
          <a:p>
            <a:pPr marL="0" indent="0">
              <a:buNone/>
            </a:pPr>
            <a:r>
              <a:rPr lang="en-GB" sz="11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    </a:t>
            </a:r>
            <a:r>
              <a:rPr lang="en-GB" sz="1100" b="0" dirty="0">
                <a:solidFill>
                  <a:srgbClr val="66939C"/>
                </a:solidFill>
                <a:effectLst/>
                <a:latin typeface="Menlo" panose="020B0609030804020204" pitchFamily="49" charset="0"/>
              </a:rPr>
              <a:t>"system"</a:t>
            </a: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GB" sz="11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"http://</a:t>
            </a:r>
            <a:r>
              <a:rPr lang="en-GB" sz="11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snomed.info</a:t>
            </a:r>
            <a:r>
              <a:rPr lang="en-GB" sz="11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sz="11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sct</a:t>
            </a:r>
            <a:r>
              <a:rPr lang="en-GB" sz="11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pPr marL="0" indent="0">
              <a:buNone/>
            </a:pPr>
            <a:r>
              <a:rPr lang="en-GB" sz="11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    </a:t>
            </a:r>
            <a:r>
              <a:rPr lang="en-GB" sz="1100" b="0" dirty="0">
                <a:solidFill>
                  <a:srgbClr val="66939C"/>
                </a:solidFill>
                <a:effectLst/>
                <a:latin typeface="Menlo" panose="020B0609030804020204" pitchFamily="49" charset="0"/>
              </a:rPr>
              <a:t>"code"</a:t>
            </a: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GB" sz="11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"260385009"</a:t>
            </a: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pPr marL="0" indent="0">
              <a:buNone/>
            </a:pPr>
            <a:r>
              <a:rPr lang="en-GB" sz="11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    </a:t>
            </a:r>
            <a:r>
              <a:rPr lang="en-GB" sz="1100" b="0" dirty="0">
                <a:solidFill>
                  <a:srgbClr val="66939C"/>
                </a:solidFill>
                <a:effectLst/>
                <a:latin typeface="Menlo" panose="020B0609030804020204" pitchFamily="49" charset="0"/>
              </a:rPr>
              <a:t>"display"</a:t>
            </a: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GB" sz="11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"Negative"</a:t>
            </a:r>
            <a:endParaRPr lang="en-GB" sz="11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    }, {</a:t>
            </a:r>
          </a:p>
          <a:p>
            <a:pPr marL="0" indent="0">
              <a:buNone/>
            </a:pPr>
            <a:r>
              <a:rPr lang="en-GB" sz="11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    </a:t>
            </a:r>
            <a:r>
              <a:rPr lang="en-GB" sz="1100" b="0" dirty="0">
                <a:solidFill>
                  <a:srgbClr val="66939C"/>
                </a:solidFill>
                <a:effectLst/>
                <a:latin typeface="Menlo" panose="020B0609030804020204" pitchFamily="49" charset="0"/>
              </a:rPr>
              <a:t>"system"</a:t>
            </a: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GB" sz="11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"https://</a:t>
            </a:r>
            <a:r>
              <a:rPr lang="en-GB" sz="11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acme.lab</a:t>
            </a:r>
            <a:r>
              <a:rPr lang="en-GB" sz="11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sz="11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resultcodes</a:t>
            </a:r>
            <a:r>
              <a:rPr lang="en-GB" sz="11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pPr marL="0" indent="0">
              <a:buNone/>
            </a:pPr>
            <a:r>
              <a:rPr lang="en-GB" sz="11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    </a:t>
            </a:r>
            <a:r>
              <a:rPr lang="en-GB" sz="1100" b="0" dirty="0">
                <a:solidFill>
                  <a:srgbClr val="66939C"/>
                </a:solidFill>
                <a:effectLst/>
                <a:latin typeface="Menlo" panose="020B0609030804020204" pitchFamily="49" charset="0"/>
              </a:rPr>
              <a:t>"code"</a:t>
            </a: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GB" sz="11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"NEG"</a:t>
            </a: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pPr marL="0" indent="0">
              <a:buNone/>
            </a:pPr>
            <a:r>
              <a:rPr lang="en-GB" sz="11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    </a:t>
            </a:r>
            <a:r>
              <a:rPr lang="en-GB" sz="1100" b="0" dirty="0">
                <a:solidFill>
                  <a:srgbClr val="66939C"/>
                </a:solidFill>
                <a:effectLst/>
                <a:latin typeface="Menlo" panose="020B0609030804020204" pitchFamily="49" charset="0"/>
              </a:rPr>
              <a:t>"display"</a:t>
            </a: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GB" sz="11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"Negative"</a:t>
            </a:r>
            <a:endParaRPr lang="en-GB" sz="11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  ],</a:t>
            </a:r>
          </a:p>
          <a:p>
            <a:pPr marL="0" indent="0">
              <a:buNone/>
            </a:pPr>
            <a:r>
              <a:rPr lang="en-GB" sz="11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-GB" sz="1100" b="0" dirty="0">
                <a:solidFill>
                  <a:srgbClr val="66939C"/>
                </a:solidFill>
                <a:effectLst/>
                <a:latin typeface="Menlo" panose="020B0609030804020204" pitchFamily="49" charset="0"/>
              </a:rPr>
              <a:t>"text"</a:t>
            </a: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GB" sz="11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"Negative for Chlamydia Trachomatis rRNA"</a:t>
            </a:r>
            <a:endParaRPr lang="en-GB" sz="11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}</a:t>
            </a:r>
          </a:p>
          <a:p>
            <a:pPr marL="0" indent="0">
              <a:buNone/>
            </a:pPr>
            <a:r>
              <a:rPr lang="en-GB" sz="11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pPr marL="0" indent="0">
              <a:buNone/>
            </a:pPr>
            <a:endParaRPr lang="en-DE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62A36-ECC4-A9A8-08DF-CDACFE78C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2"/>
              </a:rPr>
              <a:t>https://www.hl7.org/fhir/references.html#canonical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; 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3"/>
              </a:rPr>
              <a:t>https://www.hl7.org/fhir/resource.html#canonical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; </a:t>
            </a:r>
            <a:br>
              <a:rPr lang="en-GB" dirty="0">
                <a:solidFill>
                  <a:srgbClr val="000000">
                    <a:tint val="75000"/>
                  </a:srgbClr>
                </a:solidFill>
              </a:rPr>
            </a:b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Example: 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4"/>
              </a:rPr>
              <a:t>https://www.hl7.org/fhir/datatypes.html#CodeableConcept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351C1-4E7E-A7C1-E3F1-C94D7905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14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14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71B04-A7B3-4C1C-C8BB-CE7DD1E04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Concepts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511234-7F31-40F9-3D00-3550E9D20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8" y="1847850"/>
            <a:ext cx="10943167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DE" sz="2800" dirty="0"/>
              <a:t>Codes only exist within a CodeSystem.</a:t>
            </a:r>
          </a:p>
          <a:p>
            <a:pPr marL="0" indent="0" algn="ctr">
              <a:buNone/>
            </a:pPr>
            <a:r>
              <a:rPr lang="en-DE" sz="2800" dirty="0"/>
              <a:t>Codes give a name to concepts described by the CS.</a:t>
            </a:r>
          </a:p>
          <a:p>
            <a:pPr marL="0" indent="0" algn="ctr">
              <a:buNone/>
            </a:pPr>
            <a:r>
              <a:rPr lang="en-DE" sz="2800" dirty="0"/>
              <a:t>Without specifying the CodeSystem, the code is not interpretable.</a:t>
            </a:r>
          </a:p>
          <a:p>
            <a:pPr marL="0" indent="0" algn="ctr">
              <a:buNone/>
            </a:pPr>
            <a:r>
              <a:rPr lang="en-DE" sz="2800" dirty="0"/>
              <a:t>It might as well not be documented at all.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88797-EF00-0DAA-F696-92C7D60F8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15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30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42BFF-78CC-C7BD-E4C2-4291A5E4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78A7F-238E-D6D0-DA32-75487758E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6" y="1745687"/>
            <a:ext cx="10943167" cy="2489436"/>
          </a:xfrm>
        </p:spPr>
        <p:txBody>
          <a:bodyPr/>
          <a:lstStyle/>
          <a:p>
            <a:r>
              <a:rPr lang="en-DE" dirty="0"/>
              <a:t>Framework for interacting with resources on a terminology server</a:t>
            </a:r>
          </a:p>
          <a:p>
            <a:r>
              <a:rPr lang="en-DE" dirty="0"/>
              <a:t>exposed through HTTP operations</a:t>
            </a:r>
          </a:p>
          <a:p>
            <a:pPr lvl="1"/>
            <a:r>
              <a:rPr lang="en-DE" dirty="0"/>
              <a:t>HTTP GET: Parameters provided via the URL as query parameters</a:t>
            </a:r>
          </a:p>
          <a:p>
            <a:pPr lvl="1"/>
            <a:r>
              <a:rPr lang="en-DE" dirty="0"/>
              <a:t>HTTP POST: Parameters provided via a JSON/XML payload in the request (FHIR Parameters)</a:t>
            </a:r>
          </a:p>
          <a:p>
            <a:r>
              <a:rPr lang="en-DE" dirty="0"/>
              <a:t>defined on resource type and on instances</a:t>
            </a:r>
          </a:p>
          <a:p>
            <a:pPr lvl="1"/>
            <a:r>
              <a:rPr lang="en-DE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CodeSystem/$lookup</a:t>
            </a:r>
            <a:r>
              <a:rPr lang="en-DE" dirty="0"/>
              <a:t> vs. </a:t>
            </a:r>
            <a:r>
              <a:rPr lang="en-DE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CodeSystem/icd-10-gm-2023/$lookup</a:t>
            </a:r>
            <a:endParaRPr lang="en-DE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BE84D-82AE-0B10-9E3E-7C4FB9305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http://www.hl7.org/fhir/terminology-</a:t>
            </a:r>
            <a:r>
              <a:rPr lang="en-GB" dirty="0" err="1">
                <a:solidFill>
                  <a:srgbClr val="000000">
                    <a:tint val="75000"/>
                  </a:srgbClr>
                </a:solidFill>
              </a:rPr>
              <a:t>module.html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316BF-FBE3-1FC7-C68F-EA0F09F1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25292CA-2B73-3AF8-60C0-87AAA2E84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688295"/>
              </p:ext>
            </p:extLst>
          </p:nvPr>
        </p:nvGraphicFramePr>
        <p:xfrm>
          <a:off x="2031999" y="4502151"/>
          <a:ext cx="81279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5886682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4648030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33246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CodeSystem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ValueSet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ConceptMap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787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4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$lookup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$expand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$translate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401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4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$validate-code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$validate-code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$closure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325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4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$subsumes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DE" sz="1400" dirty="0">
                        <a:latin typeface="Menlo" panose="020B0609030804020204" pitchFamily="49" charset="0"/>
                        <a:ea typeface="Menlo" panose="020B0609030804020204" pitchFamily="49" charset="0"/>
                        <a:cs typeface="Menlo" panose="020B060903080402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DE" sz="1400" dirty="0">
                        <a:latin typeface="Menlo" panose="020B0609030804020204" pitchFamily="49" charset="0"/>
                        <a:ea typeface="Menlo" panose="020B0609030804020204" pitchFamily="49" charset="0"/>
                        <a:cs typeface="Menlo" panose="020B06090308040202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693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4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$find-matches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DE" sz="1400" dirty="0">
                        <a:latin typeface="Menlo" panose="020B0609030804020204" pitchFamily="49" charset="0"/>
                        <a:ea typeface="Menlo" panose="020B0609030804020204" pitchFamily="49" charset="0"/>
                        <a:cs typeface="Menlo" panose="020B060903080402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DE" sz="1400" dirty="0">
                        <a:latin typeface="Menlo" panose="020B0609030804020204" pitchFamily="49" charset="0"/>
                        <a:ea typeface="Menlo" panose="020B0609030804020204" pitchFamily="49" charset="0"/>
                        <a:cs typeface="Menlo" panose="020B06090308040202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58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787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3FD2-A16C-DC19-6BA2-BAC749D55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Operation Invocation (Example: CodeSystem/$lookup)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3B69B6-5D27-EE1D-3CFC-3D36EAF03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418" y="1621277"/>
            <a:ext cx="5369983" cy="4555686"/>
          </a:xfrm>
        </p:spPr>
        <p:txBody>
          <a:bodyPr/>
          <a:lstStyle/>
          <a:p>
            <a:r>
              <a:rPr lang="en-DE" dirty="0"/>
              <a:t>HTTP GET to:</a:t>
            </a:r>
          </a:p>
          <a:p>
            <a:r>
              <a:rPr lang="en-DE" dirty="0"/>
              <a:t>https://</a:t>
            </a:r>
            <a:r>
              <a:rPr lang="en-GB" dirty="0"/>
              <a:t>terminology-</a:t>
            </a:r>
            <a:r>
              <a:rPr lang="en-GB" dirty="0" err="1"/>
              <a:t>highmed.medic.medfak.uni</a:t>
            </a:r>
            <a:r>
              <a:rPr lang="en-GB" dirty="0"/>
              <a:t>-</a:t>
            </a:r>
            <a:r>
              <a:rPr lang="en-GB" dirty="0" err="1"/>
              <a:t>koeln.de</a:t>
            </a:r>
            <a:r>
              <a:rPr lang="en-GB" dirty="0"/>
              <a:t>/fhir</a:t>
            </a:r>
            <a:r>
              <a:rPr lang="en-DE" dirty="0"/>
              <a:t>/CodeSystem/</a:t>
            </a:r>
            <a:r>
              <a:rPr lang="en-DE" dirty="0">
                <a:solidFill>
                  <a:srgbClr val="00B0F0"/>
                </a:solidFill>
              </a:rPr>
              <a:t>$lookup</a:t>
            </a:r>
            <a:r>
              <a:rPr lang="en-DE" dirty="0"/>
              <a:t>?</a:t>
            </a:r>
            <a:br>
              <a:rPr lang="en-DE" dirty="0"/>
            </a:br>
            <a:r>
              <a:rPr lang="en-DE" dirty="0">
                <a:solidFill>
                  <a:srgbClr val="9E0068"/>
                </a:solidFill>
              </a:rPr>
              <a:t>system</a:t>
            </a:r>
            <a:r>
              <a:rPr lang="en-DE" dirty="0"/>
              <a:t>=</a:t>
            </a:r>
            <a:r>
              <a:rPr lang="en-GB" dirty="0">
                <a:solidFill>
                  <a:srgbClr val="9E0068"/>
                </a:solidFill>
              </a:rPr>
              <a:t>http://hl7.org/fhir/</a:t>
            </a:r>
            <a:r>
              <a:rPr lang="en-GB" dirty="0" err="1">
                <a:solidFill>
                  <a:srgbClr val="9E0068"/>
                </a:solidFill>
              </a:rPr>
              <a:t>administrative-gender</a:t>
            </a:r>
            <a:r>
              <a:rPr lang="en-GB" dirty="0" err="1"/>
              <a:t>&amp;</a:t>
            </a:r>
            <a:r>
              <a:rPr lang="en-GB" dirty="0" err="1">
                <a:solidFill>
                  <a:srgbClr val="9E0068"/>
                </a:solidFill>
              </a:rPr>
              <a:t>code</a:t>
            </a:r>
            <a:r>
              <a:rPr lang="en-GB" dirty="0"/>
              <a:t>=</a:t>
            </a:r>
            <a:r>
              <a:rPr lang="en-GB" dirty="0">
                <a:solidFill>
                  <a:srgbClr val="9E0068"/>
                </a:solidFill>
              </a:rPr>
              <a:t>other</a:t>
            </a:r>
          </a:p>
          <a:p>
            <a:r>
              <a:rPr lang="en-GB" dirty="0"/>
              <a:t>Benefit: super simple to use</a:t>
            </a:r>
            <a:endParaRPr lang="en-DE" dirty="0"/>
          </a:p>
          <a:p>
            <a:pPr lvl="1"/>
            <a:endParaRPr lang="en-D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2DF7E8-4C36-1741-638D-2A2E2E23F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21277"/>
            <a:ext cx="5369984" cy="4555686"/>
          </a:xfrm>
        </p:spPr>
        <p:txBody>
          <a:bodyPr/>
          <a:lstStyle/>
          <a:p>
            <a:r>
              <a:rPr lang="en-DE" dirty="0"/>
              <a:t>HTTP POST to:</a:t>
            </a:r>
          </a:p>
          <a:p>
            <a:r>
              <a:rPr lang="en-DE" dirty="0">
                <a:hlinkClick r:id="rId2"/>
              </a:rPr>
              <a:t>https://terminology-highmed.medic.medfak.uni-koeln.de/fhir/CodeSystem/$lookup</a:t>
            </a:r>
            <a:endParaRPr lang="en-DE" dirty="0"/>
          </a:p>
          <a:p>
            <a:r>
              <a:rPr lang="en-DE" dirty="0"/>
              <a:t>Benefit: more complex payload possible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DB9189-F287-EB3F-856B-3AFE10AF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3"/>
              </a:rPr>
              <a:t>https://mii-termserv.de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DB6EC-413A-557A-2472-44A97788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 descr="A screenshot of a computer code&#10;&#10;Description automatically generated with low confidence">
            <a:extLst>
              <a:ext uri="{FF2B5EF4-FFF2-40B4-BE49-F238E27FC236}">
                <a16:creationId xmlns:a16="http://schemas.microsoft.com/office/drawing/2014/main" id="{49BABDA1-D0EA-8072-4ED2-885A06834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/>
          <a:stretch/>
        </p:blipFill>
        <p:spPr>
          <a:xfrm>
            <a:off x="6494541" y="3899120"/>
            <a:ext cx="4481884" cy="211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64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C32935-8A43-0FAE-04C5-52AE5BAD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 Operation Parameters</a:t>
            </a:r>
          </a:p>
        </p:txBody>
      </p:sp>
      <p:pic>
        <p:nvPicPr>
          <p:cNvPr id="10" name="Content Placeholder 9" descr="A screenshot of a document&#10;&#10;Description automatically generated with low confidence">
            <a:extLst>
              <a:ext uri="{FF2B5EF4-FFF2-40B4-BE49-F238E27FC236}">
                <a16:creationId xmlns:a16="http://schemas.microsoft.com/office/drawing/2014/main" id="{DAC54DBF-E0D0-CDE0-31B6-8FBEE989B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15" y="1825625"/>
            <a:ext cx="5793170" cy="435133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82DC1-B796-B9C2-0A3B-03925806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Image: 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3"/>
              </a:rPr>
              <a:t>http://www.hl7.org/fhir/codesystem-operation-lookup.html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84F47-A5CD-0C35-71B0-3B6A7B4C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18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34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B6E1-663F-B75A-06DC-30A16856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Authentication using Insomnia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D6B5F-670E-0E12-7B6F-D4633B2D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19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1" name="CleanShot 2023-06-27 at 11.13.55">
            <a:hlinkClick r:id="" action="ppaction://media"/>
            <a:extLst>
              <a:ext uri="{FF2B5EF4-FFF2-40B4-BE49-F238E27FC236}">
                <a16:creationId xmlns:a16="http://schemas.microsoft.com/office/drawing/2014/main" id="{269727C1-5274-C014-838A-A5F308FBA5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8300" y="1489449"/>
            <a:ext cx="6375400" cy="5232027"/>
          </a:xfrm>
        </p:spPr>
      </p:pic>
    </p:spTree>
    <p:extLst>
      <p:ext uri="{BB962C8B-B14F-4D97-AF65-F5344CB8AC3E}">
        <p14:creationId xmlns:p14="http://schemas.microsoft.com/office/powerpoint/2010/main" val="358903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6169-431E-351A-1ECF-390F193D0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Resources in the HL7 FHIR Terminology Module</a:t>
            </a:r>
          </a:p>
        </p:txBody>
      </p:sp>
      <p:pic>
        <p:nvPicPr>
          <p:cNvPr id="7" name="Content Placeholder 6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CEF503D6-BEF9-4EBE-DF32-F10853D7C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D48A0-DE9B-7CF5-6E0A-DBC65055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Image: 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3"/>
              </a:rPr>
              <a:t>http://www.hl7.org/fhir/terminology-module.html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A155E-F3FC-38A1-6FFA-125D7620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67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DA45A-99BA-BB6F-1982-60F7F7D19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Listing resources &amp; manipulating FHIR resources</a:t>
            </a:r>
          </a:p>
        </p:txBody>
      </p:sp>
      <p:pic>
        <p:nvPicPr>
          <p:cNvPr id="8" name="cs-list-filter">
            <a:hlinkClick r:id="" action="ppaction://media"/>
            <a:extLst>
              <a:ext uri="{FF2B5EF4-FFF2-40B4-BE49-F238E27FC236}">
                <a16:creationId xmlns:a16="http://schemas.microsoft.com/office/drawing/2014/main" id="{8D44EAF4-2D1F-7587-1ADD-8BDA8FA827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1240" y="1515533"/>
            <a:ext cx="7929519" cy="520594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97C1F-5C79-8CE0-D368-1D45A5F7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1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66BE3-870F-C3A9-B94A-644759F0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CodeSystem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D2E92-EBDF-6882-AE50-5585ADF7E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$lookup</a:t>
            </a:r>
          </a:p>
          <a:p>
            <a:pPr lvl="1"/>
            <a:r>
              <a:rPr lang="en-GB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Concept Look Up &amp; Decomposition: “Give me all you know about a concept identified via a code.”</a:t>
            </a:r>
            <a:endParaRPr lang="en-DE" dirty="0"/>
          </a:p>
          <a:p>
            <a:r>
              <a:rPr lang="en-DE" dirty="0"/>
              <a:t>$validate-code</a:t>
            </a:r>
          </a:p>
          <a:p>
            <a:pPr lvl="1"/>
            <a:r>
              <a:rPr lang="en-GB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Code System based Validation: “Does a CS contain a certain code?”</a:t>
            </a:r>
            <a:endParaRPr lang="en-DE" dirty="0"/>
          </a:p>
          <a:p>
            <a:r>
              <a:rPr lang="en-DE" dirty="0"/>
              <a:t>$subsumes</a:t>
            </a:r>
          </a:p>
          <a:p>
            <a:pPr lvl="1"/>
            <a:r>
              <a:rPr lang="en-GB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Subsumption Testing: “A is-a B?”</a:t>
            </a:r>
            <a:endParaRPr lang="en-DE" dirty="0"/>
          </a:p>
          <a:p>
            <a:r>
              <a:rPr lang="en-DE" i="1" dirty="0"/>
              <a:t>$find-matches</a:t>
            </a:r>
          </a:p>
          <a:p>
            <a:pPr lvl="1"/>
            <a:r>
              <a:rPr lang="en-GB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Finding codes based on supplied properties</a:t>
            </a:r>
            <a:r>
              <a:rPr lang="en-DE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(Trial Use as of FHIR R5)</a:t>
            </a:r>
            <a:r>
              <a:rPr lang="en-DE" b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: ”Give me codes matching a set of properties”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A8066-7E01-FEBF-688E-CDE5C3D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2"/>
              </a:rPr>
              <a:t>http://www.hl7.org/fhir/codesystem-operations.html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92E87-D627-A62E-FB2C-D5F829D1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21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4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FFC7-A6B5-8B21-4387-BC4489C4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CodeSystem/$lookup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2D993-334F-693F-E6C8-46BD1582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1" name="Content Placeholder 2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8F37460-898F-47CA-B1EA-B0DE535E39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238752"/>
            <a:ext cx="5875867" cy="3856786"/>
          </a:xfrm>
        </p:spPr>
      </p:pic>
      <p:pic>
        <p:nvPicPr>
          <p:cNvPr id="19" name="Content Placeholder 1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C3B5FE9-54EA-D78D-77A2-741E8A6119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2238753"/>
            <a:ext cx="5875867" cy="3856786"/>
          </a:xfrm>
        </p:spPr>
      </p:pic>
    </p:spTree>
    <p:extLst>
      <p:ext uri="{BB962C8B-B14F-4D97-AF65-F5344CB8AC3E}">
        <p14:creationId xmlns:p14="http://schemas.microsoft.com/office/powerpoint/2010/main" val="3536275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C7CE-6687-E83E-2EE4-5FAA5296A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CodeSystem/$validate-code</a:t>
            </a:r>
          </a:p>
        </p:txBody>
      </p:sp>
      <p:pic>
        <p:nvPicPr>
          <p:cNvPr id="9" name="Content Placeholder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40901ED-6B3E-E053-4DF5-0E75F7F98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85" y="1557867"/>
            <a:ext cx="7866829" cy="516360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B65C0-9997-F2D9-FD43-2BCD4CB18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23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6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C7CE-6687-E83E-2EE4-5FAA5296A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CodeSystem/$subsumes (Example: </a:t>
            </a:r>
            <a:r>
              <a:rPr lang="en-DE" i="1" dirty="0"/>
              <a:t>Hodgkin Lymphoma</a:t>
            </a:r>
            <a:r>
              <a:rPr lang="en-DE" dirty="0"/>
              <a:t>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40901ED-6B3E-E053-4DF5-0E75F7F98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64"/>
          <a:stretch/>
        </p:blipFill>
        <p:spPr>
          <a:xfrm>
            <a:off x="419728" y="2443832"/>
            <a:ext cx="11352543" cy="300566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B65C0-9997-F2D9-FD43-2BCD4CB18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24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92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66BE3-870F-C3A9-B94A-644759F0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ValueSet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D2E92-EBDF-6882-AE50-5585ADF7E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$expand</a:t>
            </a:r>
          </a:p>
          <a:p>
            <a:pPr lvl="1"/>
            <a:r>
              <a:rPr lang="en-GB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Value Set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Expansion:”What</a:t>
            </a:r>
            <a:r>
              <a:rPr lang="en-GB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codes in which CodeSystems belong to 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ValueSet</a:t>
            </a:r>
            <a:r>
              <a:rPr lang="en-GB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?” (especially important for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intensional</a:t>
            </a:r>
            <a:r>
              <a:rPr lang="en-GB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VS)</a:t>
            </a:r>
          </a:p>
          <a:p>
            <a:pPr lvl="1"/>
            <a:r>
              <a:rPr lang="en-GB" dirty="0">
                <a:solidFill>
                  <a:srgbClr val="333333"/>
                </a:solidFill>
                <a:latin typeface="verdana" panose="020B0604030504040204" pitchFamily="34" charset="0"/>
              </a:rPr>
              <a:t>also available: string filters </a:t>
            </a:r>
            <a:r>
              <a:rPr lang="en-GB" dirty="0">
                <a:solidFill>
                  <a:srgbClr val="333333"/>
                </a:solidFill>
                <a:latin typeface="verdana" panose="020B0604030504040204" pitchFamily="34" charset="0"/>
                <a:sym typeface="Wingdings" pitchFamily="2" charset="2"/>
              </a:rPr>
              <a:t> Search!</a:t>
            </a:r>
            <a:endParaRPr lang="en-GB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r>
              <a:rPr lang="en-DE" dirty="0"/>
              <a:t>$validate-code</a:t>
            </a:r>
          </a:p>
          <a:p>
            <a:pPr lvl="1"/>
            <a:r>
              <a:rPr lang="en-GB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Value Set based Validation: ”Does 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ValueSet</a:t>
            </a:r>
            <a:r>
              <a:rPr lang="en-GB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contain a certain code in a given CodeSystem?”</a:t>
            </a:r>
            <a:endParaRPr lang="en-DE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A8066-7E01-FEBF-688E-CDE5C3D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2"/>
              </a:rPr>
              <a:t>http://www.hl7.org/fhir/valueset-operations.html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92E87-D627-A62E-FB2C-D5F829D1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25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61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FFC7-A6B5-8B21-4387-BC4489C4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ValueSet/$expand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52F0B73-68A3-0A88-5006-6C627C78E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929" y="1555662"/>
            <a:ext cx="8570141" cy="512041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2D993-334F-693F-E6C8-46BD1582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26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4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FFC7-A6B5-8B21-4387-BC4489C4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ValueSet/$expand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52F0B73-68A3-0A88-5006-6C627C78E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929" y="1555662"/>
            <a:ext cx="8570141" cy="512041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2D993-334F-693F-E6C8-46BD1582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54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FFC7-A6B5-8B21-4387-BC4489C4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ValueSet/$expand using contained resource in POST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2D993-334F-693F-E6C8-46BD1582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28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vs-expand-contained-filter.mp4">
            <a:hlinkClick r:id="" action="ppaction://media"/>
            <a:extLst>
              <a:ext uri="{FF2B5EF4-FFF2-40B4-BE49-F238E27FC236}">
                <a16:creationId xmlns:a16="http://schemas.microsoft.com/office/drawing/2014/main" id="{07C1784D-F3D4-04AE-5D66-9E4C9BC83F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7609" y="1541843"/>
            <a:ext cx="9476781" cy="5179633"/>
          </a:xfrm>
        </p:spPr>
      </p:pic>
    </p:spTree>
    <p:extLst>
      <p:ext uri="{BB962C8B-B14F-4D97-AF65-F5344CB8AC3E}">
        <p14:creationId xmlns:p14="http://schemas.microsoft.com/office/powerpoint/2010/main" val="122627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2657-020C-E6AA-435D-5E7439329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Read More about FHIR Terminology Servers/Ontoserver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F8EA4-85F8-33C9-1C06-CFBACDCC9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>
                <a:hlinkClick r:id="rId2"/>
              </a:rPr>
              <a:t>FHIR Terminology Module</a:t>
            </a:r>
            <a:endParaRPr lang="en-DE" dirty="0"/>
          </a:p>
          <a:p>
            <a:pPr lvl="1"/>
            <a:r>
              <a:rPr lang="en-DE" dirty="0">
                <a:hlinkClick r:id="rId3"/>
              </a:rPr>
              <a:t>Using Codes in Resources</a:t>
            </a:r>
            <a:r>
              <a:rPr lang="en-DE" dirty="0"/>
              <a:t> </a:t>
            </a:r>
          </a:p>
          <a:p>
            <a:pPr lvl="1"/>
            <a:r>
              <a:rPr lang="en-DE" dirty="0">
                <a:hlinkClick r:id="rId4"/>
              </a:rPr>
              <a:t>Code Systems defined/referenced in FHIR</a:t>
            </a:r>
            <a:endParaRPr lang="en-DE" dirty="0"/>
          </a:p>
          <a:p>
            <a:pPr lvl="1"/>
            <a:r>
              <a:rPr lang="en-DE" dirty="0">
                <a:hlinkClick r:id="rId5"/>
              </a:rPr>
              <a:t>Value Sets Defined in FHIR</a:t>
            </a:r>
            <a:endParaRPr lang="en-DE" dirty="0"/>
          </a:p>
          <a:p>
            <a:pPr lvl="1"/>
            <a:r>
              <a:rPr lang="en-DE" dirty="0"/>
              <a:t>Resource and Operation specification</a:t>
            </a:r>
          </a:p>
          <a:p>
            <a:r>
              <a:rPr lang="en-DE" dirty="0">
                <a:hlinkClick r:id="rId6"/>
              </a:rPr>
              <a:t>Ontoserver Website</a:t>
            </a:r>
            <a:endParaRPr lang="en-DE" dirty="0"/>
          </a:p>
          <a:p>
            <a:pPr lvl="1"/>
            <a:r>
              <a:rPr lang="en-DE" dirty="0">
                <a:hlinkClick r:id="rId7"/>
              </a:rPr>
              <a:t>Ontoserver technical documentation</a:t>
            </a:r>
            <a:r>
              <a:rPr lang="en-DE" dirty="0"/>
              <a:t> (also consider the </a:t>
            </a:r>
            <a:r>
              <a:rPr lang="en-DE" dirty="0">
                <a:hlinkClick r:id="rId8"/>
              </a:rPr>
              <a:t>Postman collection linked there</a:t>
            </a:r>
            <a:r>
              <a:rPr lang="en-DE" dirty="0"/>
              <a:t>)</a:t>
            </a:r>
          </a:p>
          <a:p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9"/>
              </a:rPr>
              <a:t>mii-termserv.de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(Work </a:t>
            </a:r>
            <a:r>
              <a:rPr lang="en-GB">
                <a:solidFill>
                  <a:srgbClr val="000000">
                    <a:tint val="75000"/>
                  </a:srgbClr>
                </a:solidFill>
              </a:rPr>
              <a:t>in Progress)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  <a:p>
            <a:pPr lvl="1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62BD6-B0A3-ED50-A2E1-61211121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76530B-08B4-558E-E093-58DFD55C1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29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54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D47A7-E37C-64CD-D079-2A3AFA4D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CodeSystem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D463-5E12-BF52-FE78-73C0841083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418" y="1541633"/>
            <a:ext cx="5369983" cy="4635330"/>
          </a:xfrm>
        </p:spPr>
        <p:txBody>
          <a:bodyPr/>
          <a:lstStyle/>
          <a:p>
            <a:r>
              <a:rPr lang="en-DE" dirty="0"/>
              <a:t>“defines which codes exist, and how they are understood”</a:t>
            </a:r>
          </a:p>
          <a:p>
            <a:r>
              <a:rPr lang="en-DE" dirty="0"/>
              <a:t>resource is made to define the existence of a CodeSystem with certain metadata</a:t>
            </a:r>
          </a:p>
          <a:p>
            <a:pPr lvl="1"/>
            <a:r>
              <a:rPr lang="en-DE" dirty="0"/>
              <a:t>identity of the resource through canonical URIs and versions</a:t>
            </a:r>
          </a:p>
          <a:p>
            <a:r>
              <a:rPr lang="en-DE" dirty="0"/>
              <a:t>concepts are assigned codes, and can be related through properties</a:t>
            </a:r>
          </a:p>
          <a:p>
            <a:r>
              <a:rPr lang="en-DE" dirty="0"/>
              <a:t>FHIR makes little assumptions in the design of the content</a:t>
            </a:r>
          </a:p>
          <a:p>
            <a:pPr lvl="1"/>
            <a:r>
              <a:rPr lang="en-DE" dirty="0"/>
              <a:t>mechanisms like postcoordination are explicitly allowed</a:t>
            </a:r>
          </a:p>
          <a:p>
            <a:endParaRPr lang="en-DE" dirty="0"/>
          </a:p>
        </p:txBody>
      </p:sp>
      <p:pic>
        <p:nvPicPr>
          <p:cNvPr id="8" name="Content Placeholder 7" descr="A picture containing diagram, line, circle&#10;&#10;Description automatically generated">
            <a:extLst>
              <a:ext uri="{FF2B5EF4-FFF2-40B4-BE49-F238E27FC236}">
                <a16:creationId xmlns:a16="http://schemas.microsoft.com/office/drawing/2014/main" id="{B6C85CFD-45E6-9317-869D-D217EE1BBE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533164"/>
            <a:ext cx="5370513" cy="293625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E1188-AF21-9B59-2B57-FBE840A9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3"/>
              </a:rPr>
              <a:t>http://www.hl7.org/fhir/codesystem.html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; Image: 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4"/>
              </a:rPr>
              <a:t>https://confluence.ihtsdotools.org/display/DOCGLOSS/monohierarchical+classification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AEC2E-4F5C-734E-919A-FA634CD12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96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ABD9-19ED-C73B-2D4D-D4C1DCB7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8E9F7-50CA-9A2C-D45C-E01822619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Interacting with the FHIR API is easy</a:t>
            </a:r>
          </a:p>
          <a:p>
            <a:r>
              <a:rPr lang="en-DE" dirty="0"/>
              <a:t>The structure of the resources is easy</a:t>
            </a:r>
          </a:p>
          <a:p>
            <a:pPr lvl="1"/>
            <a:r>
              <a:rPr lang="en-DE" dirty="0"/>
              <a:t>to read</a:t>
            </a:r>
          </a:p>
          <a:p>
            <a:pPr lvl="1"/>
            <a:r>
              <a:rPr lang="en-DE" dirty="0"/>
              <a:t>to generate</a:t>
            </a:r>
          </a:p>
          <a:p>
            <a:r>
              <a:rPr lang="en-DE" dirty="0"/>
              <a:t>The API is simple, but powerful</a:t>
            </a:r>
          </a:p>
          <a:p>
            <a:pPr lvl="1"/>
            <a:r>
              <a:rPr lang="en-DE" dirty="0"/>
              <a:t>Sometimes, however, the client may need to do a bit of work on its end</a:t>
            </a:r>
          </a:p>
          <a:p>
            <a:r>
              <a:rPr lang="en-DE" dirty="0"/>
              <a:t>Documentation is excellent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A6FED9-7212-318A-0FC5-2055CC2E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0E9E5-51E0-3D09-BE2F-C1D82EFB0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8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2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0CB3-A4B8-921A-57A6-FBF52E474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Common 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433A7-9B81-9BEA-A562-E0B9682209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DE" dirty="0"/>
              <a:t>name</a:t>
            </a:r>
          </a:p>
          <a:p>
            <a:r>
              <a:rPr lang="en-DE" dirty="0"/>
              <a:t>title</a:t>
            </a:r>
          </a:p>
          <a:p>
            <a:r>
              <a:rPr lang="en-DE" dirty="0"/>
              <a:t>version</a:t>
            </a:r>
          </a:p>
          <a:p>
            <a:r>
              <a:rPr lang="en-DE" dirty="0"/>
              <a:t>url</a:t>
            </a:r>
          </a:p>
          <a:p>
            <a:r>
              <a:rPr lang="en-DE" dirty="0"/>
              <a:t>status</a:t>
            </a:r>
          </a:p>
          <a:p>
            <a:r>
              <a:rPr lang="en-DE" dirty="0"/>
              <a:t>experimental</a:t>
            </a:r>
          </a:p>
          <a:p>
            <a:r>
              <a:rPr lang="en-DE" dirty="0"/>
              <a:t>identifier (OIDs)</a:t>
            </a:r>
          </a:p>
          <a:p>
            <a:r>
              <a:rPr lang="en-DE" dirty="0"/>
              <a:t>date</a:t>
            </a:r>
          </a:p>
          <a:p>
            <a:r>
              <a:rPr lang="en-DE" dirty="0"/>
              <a:t>…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4E9A94EC-E563-C179-CE3E-4D05E1B434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07" y="1501836"/>
            <a:ext cx="8314489" cy="485451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A3EB7-9E95-C366-47E3-E3CEF0FA4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http://www.hl7.org/fhir/</a:t>
            </a:r>
            <a:r>
              <a:rPr lang="en-GB" dirty="0" err="1">
                <a:solidFill>
                  <a:srgbClr val="000000">
                    <a:tint val="75000"/>
                  </a:srgbClr>
                </a:solidFill>
              </a:rPr>
              <a:t>codesystem.html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B33B3-966F-6D69-FDDD-14228EB64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94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7B03B-A9CE-3EEF-7835-B0F1E746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Example CodeSystem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0A6E2-F8D4-D53D-882C-4C6497EFF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ICD-10-GM is used for diagnosis coding throughout Germany</a:t>
            </a:r>
          </a:p>
          <a:p>
            <a:r>
              <a:rPr lang="en-DE" dirty="0"/>
              <a:t>Maintenance by the BfArM</a:t>
            </a:r>
          </a:p>
          <a:p>
            <a:pPr lvl="1"/>
            <a:r>
              <a:rPr lang="en-DE" dirty="0"/>
              <a:t>canonical URL SHOULD be defined within the authority of the BfArM</a:t>
            </a:r>
          </a:p>
          <a:p>
            <a:r>
              <a:rPr lang="en-DE" dirty="0"/>
              <a:t>Codes are between three and ~6 characters in length and mostly look like “A01” or ”A01.1”</a:t>
            </a:r>
          </a:p>
          <a:p>
            <a:r>
              <a:rPr lang="en-DE" dirty="0"/>
              <a:t>monohierarchical classification – A01.1 “is-a” A01</a:t>
            </a:r>
          </a:p>
          <a:p>
            <a:pPr lvl="1"/>
            <a:r>
              <a:rPr lang="en-DE" dirty="0"/>
              <a:t>expressed through the “parent” property</a:t>
            </a:r>
          </a:p>
          <a:p>
            <a:r>
              <a:rPr lang="en-DE" dirty="0"/>
              <a:t>some codes need additional context information (“cross-star coding”, codes with exclamation points ‘!’ or stars ’*’)</a:t>
            </a:r>
          </a:p>
          <a:p>
            <a:pPr lvl="1"/>
            <a:r>
              <a:rPr lang="en-DE" dirty="0"/>
              <a:t>expressed through suitable properties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BE9BD-6AC5-F90A-1D43-89D9DBCB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02BEA-BC6C-9455-2C7B-1DAF4D2FD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5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4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6169-431E-351A-1ECF-390F193D0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Resources in the HL7 FHIR Terminology Module</a:t>
            </a:r>
          </a:p>
        </p:txBody>
      </p:sp>
      <p:pic>
        <p:nvPicPr>
          <p:cNvPr id="7" name="Content Placeholder 6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CEF503D6-BEF9-4EBE-DF32-F10853D7C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D48A0-DE9B-7CF5-6E0A-DBC65055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Image 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3"/>
              </a:rPr>
              <a:t>http://www.hl7.org/fhir/terminology-module.html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A155E-F3FC-38A1-6FFA-125D7620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6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6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BA321-362A-058C-F3AB-3AEB3F2F4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ValueSet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9847F-9319-178E-5F50-4F276FA65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8" y="1541633"/>
            <a:ext cx="10943167" cy="4635330"/>
          </a:xfrm>
        </p:spPr>
        <p:txBody>
          <a:bodyPr/>
          <a:lstStyle/>
          <a:p>
            <a:r>
              <a:rPr lang="en-DE" dirty="0"/>
              <a:t>picks concepts from a (set of) CodeSystem(-s) and/or ValueSet(-s)</a:t>
            </a:r>
          </a:p>
          <a:p>
            <a:r>
              <a:rPr lang="en-DE" dirty="0"/>
              <a:t>Used in a certain use case</a:t>
            </a:r>
          </a:p>
          <a:p>
            <a:r>
              <a:rPr lang="en-DE" dirty="0"/>
              <a:t>identity though URL and version</a:t>
            </a:r>
          </a:p>
          <a:p>
            <a:r>
              <a:rPr lang="en-DE" dirty="0"/>
              <a:t>used within other FHIR resources for “terminology binding”</a:t>
            </a:r>
          </a:p>
          <a:p>
            <a:r>
              <a:rPr lang="en-DE" dirty="0"/>
              <a:t>different mechanisms of capturing the concepts required by the VS</a:t>
            </a:r>
          </a:p>
          <a:p>
            <a:pPr lvl="1"/>
            <a:r>
              <a:rPr lang="en-DE" dirty="0"/>
              <a:t>extensional: pick codes as a list</a:t>
            </a:r>
          </a:p>
          <a:p>
            <a:pPr lvl="1"/>
            <a:r>
              <a:rPr lang="en-DE" dirty="0"/>
              <a:t>intensional: use filters to select subsets at runtime</a:t>
            </a:r>
          </a:p>
          <a:p>
            <a:r>
              <a:rPr lang="en-DE" dirty="0"/>
              <a:t>combination of extension and intension is possible</a:t>
            </a:r>
          </a:p>
          <a:p>
            <a:pPr lvl="1"/>
            <a:r>
              <a:rPr lang="en-DE" dirty="0"/>
              <a:t>so is defining exclusions as well as inclusions</a:t>
            </a:r>
          </a:p>
          <a:p>
            <a:r>
              <a:rPr lang="en-DE" dirty="0"/>
              <a:t>getting the set of concepts contained in an intensional VS is called “expansion”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4546B-B003-E1DC-FD61-46C0D2AC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DB316-D89F-CD81-FD0C-CAEAD6DD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7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55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69C1-AA05-3037-C2A5-30EED9E4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Example of a ValueSet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E0274-E06C-88FC-B67E-CDFEFF35AF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DE" dirty="0"/>
              <a:t>In an oncological use-case</a:t>
            </a:r>
            <a:r>
              <a:rPr lang="en-DE"/>
              <a:t>, diagnoses </a:t>
            </a:r>
            <a:r>
              <a:rPr lang="en-DE" dirty="0"/>
              <a:t>should be captured via ICD-10-GM</a:t>
            </a:r>
          </a:p>
          <a:p>
            <a:pPr lvl="1"/>
            <a:r>
              <a:rPr lang="en-DE" dirty="0"/>
              <a:t>The relevant codes are all of the “C” codes, with some also being in the ”D” chapter</a:t>
            </a:r>
          </a:p>
          <a:p>
            <a:pPr lvl="1"/>
            <a:r>
              <a:rPr lang="en-DE" dirty="0"/>
              <a:t>Use an intensional filter for the ”C” codes (i.e. using RegEx); </a:t>
            </a:r>
          </a:p>
          <a:p>
            <a:r>
              <a:rPr lang="en-DE" dirty="0"/>
              <a:t>Adding some concepts from SNOMED CT is also required to capture more specific diagnoses</a:t>
            </a:r>
          </a:p>
          <a:p>
            <a:pPr lvl="1"/>
            <a:r>
              <a:rPr lang="en-DE" dirty="0"/>
              <a:t>add another include statement to the definition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28374-D5E8-78D1-39B9-A8265BC5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2"/>
              </a:rPr>
              <a:t>https://ontoserver.csiro.au/snapper/index.html#/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087C0-87AE-C81E-3C62-7D9736A7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8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Content Placeholder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8126FF1-B81A-96BB-83F5-A6E3BD687D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1690688"/>
            <a:ext cx="5370513" cy="2019680"/>
          </a:xfrm>
        </p:spPr>
      </p:pic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884B100-F38A-94E5-CE95-46DBB5DC6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63292"/>
            <a:ext cx="5493601" cy="179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54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9AA11-CBE6-3137-EA10-9DF8692D3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Terminology Binding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3E47C-437C-8DED-BE4F-A9F6CA23E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418" y="1727384"/>
            <a:ext cx="5369983" cy="4351338"/>
          </a:xfrm>
        </p:spPr>
        <p:txBody>
          <a:bodyPr/>
          <a:lstStyle/>
          <a:p>
            <a:r>
              <a:rPr lang="en-DE" dirty="0"/>
              <a:t>Data elements in FHIR are not bound to CS directly, but against VS</a:t>
            </a:r>
          </a:p>
          <a:p>
            <a:r>
              <a:rPr lang="en-DE" dirty="0"/>
              <a:t>Binding defines which concepts are allowed for a specific use case</a:t>
            </a:r>
          </a:p>
          <a:p>
            <a:r>
              <a:rPr lang="en-DE" dirty="0"/>
              <a:t>E.g. Observation.code, Observation.status, Observation.category, Observation.</a:t>
            </a:r>
            <a:r>
              <a:rPr lang="en-GB" dirty="0" err="1"/>
              <a:t>valueCodeableConcept</a:t>
            </a:r>
            <a:endParaRPr lang="en-GB" dirty="0"/>
          </a:p>
          <a:p>
            <a:r>
              <a:rPr lang="en-GB" dirty="0"/>
              <a:t>binding defined through standard or in profiling</a:t>
            </a:r>
            <a:endParaRPr lang="en-DE" dirty="0"/>
          </a:p>
          <a:p>
            <a:endParaRPr lang="en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7E17E-5499-6E3D-E9DA-0CC527A0D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27384"/>
            <a:ext cx="5369984" cy="4351338"/>
          </a:xfrm>
        </p:spPr>
        <p:txBody>
          <a:bodyPr/>
          <a:lstStyle/>
          <a:p>
            <a:r>
              <a:rPr lang="en-DE" dirty="0"/>
              <a:t>Binding strengths</a:t>
            </a:r>
          </a:p>
          <a:p>
            <a:pPr lvl="1"/>
            <a:r>
              <a:rPr lang="en-DE" dirty="0"/>
              <a:t>required: can not be overriden, codes in instances SHALL be from this VS</a:t>
            </a:r>
          </a:p>
          <a:p>
            <a:pPr lvl="1"/>
            <a:r>
              <a:rPr lang="en-DE" dirty="0"/>
              <a:t>extensible: Use provided codes where applicable, but other codes may be used</a:t>
            </a:r>
          </a:p>
          <a:p>
            <a:pPr lvl="1"/>
            <a:r>
              <a:rPr lang="en-DE" dirty="0"/>
              <a:t>preferred: Do consider using this VS, but using different VS entirely is OK</a:t>
            </a:r>
          </a:p>
          <a:p>
            <a:pPr lvl="1"/>
            <a:r>
              <a:rPr lang="en-DE" dirty="0"/>
              <a:t>example: this is merely an illustration of a set of concepts that could be used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A1DC4-E740-2195-8662-78FDEAE32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2"/>
              </a:rPr>
              <a:t>http://www.hl7.org/fhir/terminologies.html#binding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; Image: 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  <a:hlinkClick r:id="rId3"/>
              </a:rPr>
              <a:t>https://www.hl7.org/fhir/observation.html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30C1A-BFEF-E5CE-9BAE-041F8EF2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7019-8C50-204F-9C4A-78447A44165E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805F3EF-80FA-2577-56A6-DD9D350A7E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3795182" y="5109882"/>
            <a:ext cx="7772400" cy="109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24362"/>
      </p:ext>
    </p:extLst>
  </p:cSld>
  <p:clrMapOvr>
    <a:masterClrMapping/>
  </p:clrMapOvr>
</p:sld>
</file>

<file path=ppt/theme/theme1.xml><?xml version="1.0" encoding="utf-8"?>
<a:theme xmlns:a="http://schemas.openxmlformats.org/drawingml/2006/main" name="EN_16x9">
  <a:themeElements>
    <a:clrScheme name="Custom 3">
      <a:dk1>
        <a:srgbClr val="000000"/>
      </a:dk1>
      <a:lt1>
        <a:srgbClr val="FFFFFF"/>
      </a:lt1>
      <a:dk2>
        <a:srgbClr val="004B5A"/>
      </a:dk2>
      <a:lt2>
        <a:srgbClr val="FFFFFF"/>
      </a:lt2>
      <a:accent1>
        <a:srgbClr val="0090A5"/>
      </a:accent1>
      <a:accent2>
        <a:srgbClr val="C31A35"/>
      </a:accent2>
      <a:accent3>
        <a:srgbClr val="D2731D"/>
      </a:accent3>
      <a:accent4>
        <a:srgbClr val="EAB808"/>
      </a:accent4>
      <a:accent5>
        <a:srgbClr val="A0BB2F"/>
      </a:accent5>
      <a:accent6>
        <a:srgbClr val="0090A5"/>
      </a:accent6>
      <a:hlink>
        <a:srgbClr val="1D5A5B"/>
      </a:hlink>
      <a:folHlink>
        <a:srgbClr val="1D5A5B"/>
      </a:folHlink>
    </a:clrScheme>
    <a:fontScheme name="2_Benutzerdefiniertes Design">
      <a:majorFont>
        <a:latin typeface=""/>
        <a:ea typeface=""/>
        <a:cs typeface=""/>
      </a:majorFont>
      <a:minorFont>
        <a:latin typeface="Myriad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rlage_VortragIMI_16x9_de+en" id="{D926ED8D-E549-8D44-BFF7-F03CF36B8FCE}" vid="{4B51D64C-550C-A944-B4D7-952F30987F23}"/>
    </a:ext>
  </a:extLst>
</a:theme>
</file>

<file path=ppt/theme/theme2.xml><?xml version="1.0" encoding="utf-8"?>
<a:theme xmlns:a="http://schemas.openxmlformats.org/drawingml/2006/main" name="DE_16x9">
  <a:themeElements>
    <a:clrScheme name="Custom 3">
      <a:dk1>
        <a:srgbClr val="000000"/>
      </a:dk1>
      <a:lt1>
        <a:srgbClr val="FFFFFF"/>
      </a:lt1>
      <a:dk2>
        <a:srgbClr val="004B5A"/>
      </a:dk2>
      <a:lt2>
        <a:srgbClr val="FFFFFF"/>
      </a:lt2>
      <a:accent1>
        <a:srgbClr val="0090A5"/>
      </a:accent1>
      <a:accent2>
        <a:srgbClr val="C31A35"/>
      </a:accent2>
      <a:accent3>
        <a:srgbClr val="D2731D"/>
      </a:accent3>
      <a:accent4>
        <a:srgbClr val="EAB808"/>
      </a:accent4>
      <a:accent5>
        <a:srgbClr val="A0BB2F"/>
      </a:accent5>
      <a:accent6>
        <a:srgbClr val="0090A5"/>
      </a:accent6>
      <a:hlink>
        <a:srgbClr val="1D5A5B"/>
      </a:hlink>
      <a:folHlink>
        <a:srgbClr val="1D5A5B"/>
      </a:folHlink>
    </a:clrScheme>
    <a:fontScheme name="2_Benutzerdefiniertes Design">
      <a:majorFont>
        <a:latin typeface=""/>
        <a:ea typeface=""/>
        <a:cs typeface=""/>
      </a:majorFont>
      <a:minorFont>
        <a:latin typeface="Myriad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rlage_VortragIMI_16x9_de+en" id="{D926ED8D-E549-8D44-BFF7-F03CF36B8FCE}" vid="{B7A81DA8-4D6B-F14E-8D0F-ED55712D7347}"/>
    </a:ext>
  </a:extLst>
</a:theme>
</file>

<file path=ppt/theme/theme3.xml><?xml version="1.0" encoding="utf-8"?>
<a:theme xmlns:a="http://schemas.openxmlformats.org/drawingml/2006/main" name="EN-Contact-4x3">
  <a:themeElements>
    <a:clrScheme name="Custom 3">
      <a:dk1>
        <a:srgbClr val="000000"/>
      </a:dk1>
      <a:lt1>
        <a:srgbClr val="FFFFFF"/>
      </a:lt1>
      <a:dk2>
        <a:srgbClr val="004B5A"/>
      </a:dk2>
      <a:lt2>
        <a:srgbClr val="FFFFFF"/>
      </a:lt2>
      <a:accent1>
        <a:srgbClr val="0090A5"/>
      </a:accent1>
      <a:accent2>
        <a:srgbClr val="C31A35"/>
      </a:accent2>
      <a:accent3>
        <a:srgbClr val="D2731D"/>
      </a:accent3>
      <a:accent4>
        <a:srgbClr val="EAB808"/>
      </a:accent4>
      <a:accent5>
        <a:srgbClr val="A0BB2F"/>
      </a:accent5>
      <a:accent6>
        <a:srgbClr val="0090A5"/>
      </a:accent6>
      <a:hlink>
        <a:srgbClr val="1D5A5B"/>
      </a:hlink>
      <a:folHlink>
        <a:srgbClr val="1D5A5B"/>
      </a:folHlink>
    </a:clrScheme>
    <a:fontScheme name="2_Benutzerdefiniertes Design">
      <a:majorFont>
        <a:latin typeface=""/>
        <a:ea typeface=""/>
        <a:cs typeface=""/>
      </a:majorFont>
      <a:minorFont>
        <a:latin typeface="Myriad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rlage_VortragIMI_16x9_de+en" id="{D926ED8D-E549-8D44-BFF7-F03CF36B8FCE}" vid="{1A98BEEB-0A2B-E348-851A-4795D76C61D3}"/>
    </a:ext>
  </a:extLst>
</a:theme>
</file>

<file path=ppt/theme/theme4.xml><?xml version="1.0" encoding="utf-8"?>
<a:theme xmlns:a="http://schemas.openxmlformats.org/drawingml/2006/main" name="DE-Contact-4x3">
  <a:themeElements>
    <a:clrScheme name="Custom 3">
      <a:dk1>
        <a:srgbClr val="000000"/>
      </a:dk1>
      <a:lt1>
        <a:srgbClr val="FFFFFF"/>
      </a:lt1>
      <a:dk2>
        <a:srgbClr val="004B5A"/>
      </a:dk2>
      <a:lt2>
        <a:srgbClr val="FFFFFF"/>
      </a:lt2>
      <a:accent1>
        <a:srgbClr val="0090A5"/>
      </a:accent1>
      <a:accent2>
        <a:srgbClr val="C31A35"/>
      </a:accent2>
      <a:accent3>
        <a:srgbClr val="D2731D"/>
      </a:accent3>
      <a:accent4>
        <a:srgbClr val="EAB808"/>
      </a:accent4>
      <a:accent5>
        <a:srgbClr val="A0BB2F"/>
      </a:accent5>
      <a:accent6>
        <a:srgbClr val="0090A5"/>
      </a:accent6>
      <a:hlink>
        <a:srgbClr val="1D5A5B"/>
      </a:hlink>
      <a:folHlink>
        <a:srgbClr val="1D5A5B"/>
      </a:folHlink>
    </a:clrScheme>
    <a:fontScheme name="2_Benutzerdefiniertes Design">
      <a:majorFont>
        <a:latin typeface=""/>
        <a:ea typeface=""/>
        <a:cs typeface=""/>
      </a:majorFont>
      <a:minorFont>
        <a:latin typeface="Myriad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rlage_VortragIMI_16x9_de+en" id="{D926ED8D-E549-8D44-BFF7-F03CF36B8FCE}" vid="{FF8045AD-0F0B-AC4C-AA78-0D445B0EFCA5}"/>
    </a:ext>
  </a:extLst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1E189A4E44DB4D8CE815D633FFD2F1" ma:contentTypeVersion="0" ma:contentTypeDescription="Ein neues Dokument erstellen." ma:contentTypeScope="" ma:versionID="9ec4490c60b9815a7c756a6b35b9cf55">
  <xsd:schema xmlns:xsd="http://www.w3.org/2001/XMLSchema" xmlns:p="http://schemas.microsoft.com/office/2006/metadata/properties" targetNamespace="http://schemas.microsoft.com/office/2006/metadata/properties" ma:root="true" ma:fieldsID="246f02dd96380beb4f7cdcce14d77fd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F7042A18-1274-4E29-AA39-AA7411EB08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6829B0-2F74-4FCA-95E8-CFEE9FFE86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EN_16x9</Template>
  <TotalTime>654</TotalTime>
  <Words>1706</Words>
  <Application>Microsoft Office PowerPoint</Application>
  <PresentationFormat>Widescreen</PresentationFormat>
  <Paragraphs>237</Paragraphs>
  <Slides>31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EN_16x9</vt:lpstr>
      <vt:lpstr>DE_16x9</vt:lpstr>
      <vt:lpstr>EN-Contact-4x3</vt:lpstr>
      <vt:lpstr>DE-Contact-4x3</vt:lpstr>
      <vt:lpstr>HL7 FHIR Terminology Module</vt:lpstr>
      <vt:lpstr>Resources in the HL7 FHIR Terminology Module</vt:lpstr>
      <vt:lpstr>CodeSystem</vt:lpstr>
      <vt:lpstr>Common Metadata</vt:lpstr>
      <vt:lpstr>Example CodeSystem</vt:lpstr>
      <vt:lpstr>Resources in the HL7 FHIR Terminology Module</vt:lpstr>
      <vt:lpstr>ValueSet</vt:lpstr>
      <vt:lpstr>Example of a ValueSet</vt:lpstr>
      <vt:lpstr>Terminology Binding</vt:lpstr>
      <vt:lpstr>Coded Datatypes</vt:lpstr>
      <vt:lpstr>Resources in the HL7 FHIR Terminology Module</vt:lpstr>
      <vt:lpstr>ConceptMap</vt:lpstr>
      <vt:lpstr>Example of a ConceptMap</vt:lpstr>
      <vt:lpstr>Canonical URLs</vt:lpstr>
      <vt:lpstr>Concepts</vt:lpstr>
      <vt:lpstr>Operations</vt:lpstr>
      <vt:lpstr>Operation Invocation (Example: CodeSystem/$lookup)</vt:lpstr>
      <vt:lpstr> Operation Parameters</vt:lpstr>
      <vt:lpstr>Authentication using Insomnia</vt:lpstr>
      <vt:lpstr>Listing resources &amp; manipulating FHIR resources</vt:lpstr>
      <vt:lpstr>CodeSystem Operations</vt:lpstr>
      <vt:lpstr>CodeSystem/$lookup</vt:lpstr>
      <vt:lpstr>CodeSystem/$validate-code</vt:lpstr>
      <vt:lpstr>CodeSystem/$subsumes (Example: Hodgkin Lymphoma)</vt:lpstr>
      <vt:lpstr>ValueSet Operations</vt:lpstr>
      <vt:lpstr>ValueSet/$expand</vt:lpstr>
      <vt:lpstr>ValueSet/$expand</vt:lpstr>
      <vt:lpstr>ValueSet/$expand using contained resource in POST</vt:lpstr>
      <vt:lpstr>Read More about FHIR Terminology Servers/Ontoserver</vt:lpstr>
      <vt:lpstr>Takeaways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HL7 FHIR Terminology Module</dc:title>
  <dc:subject/>
  <dc:creator>Joshua Wiedekopf</dc:creator>
  <cp:keywords/>
  <dc:description/>
  <cp:lastModifiedBy>Joshua Wiedekopf</cp:lastModifiedBy>
  <cp:revision>2</cp:revision>
  <cp:lastPrinted>2011-01-28T09:40:46Z</cp:lastPrinted>
  <dcterms:created xsi:type="dcterms:W3CDTF">2023-06-26T13:59:39Z</dcterms:created>
  <dcterms:modified xsi:type="dcterms:W3CDTF">2024-01-04T09:39:42Z</dcterms:modified>
  <cp:category/>
</cp:coreProperties>
</file>